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Old Standard TT"/>
      <p:regular r:id="rId38"/>
      <p:bold r:id="rId39"/>
      <p: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ldStandardTT-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ldStandardTT-bold.fntdata"/><Relationship Id="rId16" Type="http://schemas.openxmlformats.org/officeDocument/2006/relationships/slide" Target="slides/slide11.xml"/><Relationship Id="rId38" Type="http://schemas.openxmlformats.org/officeDocument/2006/relationships/font" Target="fonts/OldStandardT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Font typeface="Arial"/>
              <a:buNone/>
            </a:pPr>
            <a:r>
              <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North Korea - North korean conflict recently escalated when the North Korean government said that they would shoot down any aircraft from the US and that they </a:t>
            </a:r>
            <a:r>
              <a:rPr lang="en"/>
              <a:t>believed</a:t>
            </a:r>
            <a:r>
              <a:rPr lang="en"/>
              <a:t> we had declared war. The US then flew an aircraft over the North/South border.</a:t>
            </a:r>
          </a:p>
          <a:p>
            <a:pPr lvl="0">
              <a:spcBef>
                <a:spcPts val="0"/>
              </a:spcBef>
              <a:buNone/>
            </a:pPr>
            <a:r>
              <a:t/>
            </a:r>
            <a:endParaRPr/>
          </a:p>
          <a:p>
            <a:pPr lvl="0">
              <a:spcBef>
                <a:spcPts val="0"/>
              </a:spcBef>
              <a:buNone/>
            </a:pPr>
            <a:r>
              <a:rPr lang="en"/>
              <a:t>Tariff - Trump has threatened as much as a 45% tariff, these tariffs do not look they will apply to everyone as some companies are being told they will be exempt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Trump wants to ban trade from countries who openly fund </a:t>
            </a:r>
            <a:r>
              <a:rPr lang="en"/>
              <a:t>terrorism. Recently… “...</a:t>
            </a:r>
            <a:r>
              <a:rPr lang="en" sz="1200">
                <a:solidFill>
                  <a:srgbClr val="333333"/>
                </a:solidFill>
                <a:latin typeface="Times New Roman"/>
                <a:ea typeface="Times New Roman"/>
                <a:cs typeface="Times New Roman"/>
                <a:sym typeface="Times New Roman"/>
              </a:rPr>
              <a:t> when a government board cleared the way for him to deploy a long-dormant legal weapon to restrict solar panel imports.” (WSJ)</a:t>
            </a:r>
            <a:r>
              <a:rPr lang="en"/>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Use Raytheon as an example of price being built in early on (not a ton of daily volatility so is reaction to news that strong?)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federal funds rate will increase the value of the cash holdings of a bank (money goes into money market funds)</a:t>
            </a:r>
          </a:p>
          <a:p>
            <a:pPr lvl="0">
              <a:spcBef>
                <a:spcPts val="0"/>
              </a:spcBef>
              <a:buNone/>
            </a:pPr>
            <a:r>
              <a:rPr lang="en"/>
              <a:t>Able to charge clients more as the base rate will be higher (Short term is changed much more than long term)</a:t>
            </a:r>
          </a:p>
          <a:p>
            <a:pPr lvl="0">
              <a:spcBef>
                <a:spcPts val="0"/>
              </a:spcBef>
              <a:buNone/>
            </a:pPr>
            <a:r>
              <a:rPr lang="en"/>
              <a:t>10 Billion must be put into new assets which should raise the price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Speak on amazon’s whole food venture and predatory pricing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54" name="Shape 54"/>
        <p:cNvGrpSpPr/>
        <p:nvPr/>
      </p:nvGrpSpPr>
      <p:grpSpPr>
        <a:xfrm>
          <a:off x="0" y="0"/>
          <a:ext cx="0" cy="0"/>
          <a:chOff x="0" y="0"/>
          <a:chExt cx="0" cy="0"/>
        </a:xfrm>
      </p:grpSpPr>
      <p:sp>
        <p:nvSpPr>
          <p:cNvPr id="55" name="Shape 55"/>
          <p:cNvSpPr/>
          <p:nvPr/>
        </p:nvSpPr>
        <p:spPr>
          <a:xfrm>
            <a:off x="0" y="100"/>
            <a:ext cx="9144000" cy="1711800"/>
          </a:xfrm>
          <a:prstGeom prst="rect">
            <a:avLst/>
          </a:prstGeom>
          <a:solidFill>
            <a:schemeClr val="lt2"/>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56" name="Shape 56"/>
          <p:cNvCxnSpPr/>
          <p:nvPr/>
        </p:nvCxnSpPr>
        <p:spPr>
          <a:xfrm>
            <a:off x="641933" y="3597500"/>
            <a:ext cx="390300" cy="0"/>
          </a:xfrm>
          <a:prstGeom prst="straightConnector1">
            <a:avLst/>
          </a:prstGeom>
          <a:noFill/>
          <a:ln cap="flat" cmpd="sng" w="28575">
            <a:solidFill>
              <a:schemeClr val="accent1"/>
            </a:solidFill>
            <a:prstDash val="solid"/>
            <a:round/>
            <a:headEnd len="med" w="med" type="none"/>
            <a:tailEnd len="med" w="med" type="none"/>
          </a:ln>
        </p:spPr>
      </p:cxnSp>
      <p:sp>
        <p:nvSpPr>
          <p:cNvPr id="57" name="Shape 57"/>
          <p:cNvSpPr txBox="1"/>
          <p:nvPr>
            <p:ph type="ctrTitle"/>
          </p:nvPr>
        </p:nvSpPr>
        <p:spPr>
          <a:xfrm>
            <a:off x="512700" y="1893300"/>
            <a:ext cx="8118600" cy="15228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accent1"/>
              </a:buClr>
              <a:buFont typeface="Old Standard TT"/>
              <a:buNone/>
              <a:defRPr b="0" i="0" sz="4200" u="none" cap="none" strike="noStrike">
                <a:solidFill>
                  <a:schemeClr val="accent1"/>
                </a:solidFill>
                <a:latin typeface="Old Standard TT"/>
                <a:ea typeface="Old Standard TT"/>
                <a:cs typeface="Old Standard TT"/>
                <a:sym typeface="Old Standard TT"/>
              </a:defRPr>
            </a:lvl1pPr>
            <a:lvl2pPr indent="0" lvl="1" rtl="0">
              <a:spcBef>
                <a:spcPts val="0"/>
              </a:spcBef>
              <a:buClr>
                <a:schemeClr val="accent1"/>
              </a:buClr>
              <a:buFont typeface="Old Standard TT"/>
              <a:buNone/>
              <a:defRPr sz="4200">
                <a:solidFill>
                  <a:schemeClr val="accent1"/>
                </a:solidFill>
                <a:latin typeface="Old Standard TT"/>
                <a:ea typeface="Old Standard TT"/>
                <a:cs typeface="Old Standard TT"/>
                <a:sym typeface="Old Standard TT"/>
              </a:defRPr>
            </a:lvl2pPr>
            <a:lvl3pPr indent="0" lvl="2" rtl="0">
              <a:spcBef>
                <a:spcPts val="0"/>
              </a:spcBef>
              <a:buClr>
                <a:schemeClr val="accent1"/>
              </a:buClr>
              <a:buFont typeface="Old Standard TT"/>
              <a:buNone/>
              <a:defRPr sz="4200">
                <a:solidFill>
                  <a:schemeClr val="accent1"/>
                </a:solidFill>
                <a:latin typeface="Old Standard TT"/>
                <a:ea typeface="Old Standard TT"/>
                <a:cs typeface="Old Standard TT"/>
                <a:sym typeface="Old Standard TT"/>
              </a:defRPr>
            </a:lvl3pPr>
            <a:lvl4pPr indent="0" lvl="3" rtl="0">
              <a:spcBef>
                <a:spcPts val="0"/>
              </a:spcBef>
              <a:buClr>
                <a:schemeClr val="accent1"/>
              </a:buClr>
              <a:buFont typeface="Old Standard TT"/>
              <a:buNone/>
              <a:defRPr sz="4200">
                <a:solidFill>
                  <a:schemeClr val="accent1"/>
                </a:solidFill>
                <a:latin typeface="Old Standard TT"/>
                <a:ea typeface="Old Standard TT"/>
                <a:cs typeface="Old Standard TT"/>
                <a:sym typeface="Old Standard TT"/>
              </a:defRPr>
            </a:lvl4pPr>
            <a:lvl5pPr indent="0" lvl="4" rtl="0">
              <a:spcBef>
                <a:spcPts val="0"/>
              </a:spcBef>
              <a:buClr>
                <a:schemeClr val="accent1"/>
              </a:buClr>
              <a:buFont typeface="Old Standard TT"/>
              <a:buNone/>
              <a:defRPr sz="4200">
                <a:solidFill>
                  <a:schemeClr val="accent1"/>
                </a:solidFill>
                <a:latin typeface="Old Standard TT"/>
                <a:ea typeface="Old Standard TT"/>
                <a:cs typeface="Old Standard TT"/>
                <a:sym typeface="Old Standard TT"/>
              </a:defRPr>
            </a:lvl5pPr>
            <a:lvl6pPr indent="0" lvl="5" rtl="0">
              <a:spcBef>
                <a:spcPts val="0"/>
              </a:spcBef>
              <a:buClr>
                <a:schemeClr val="accent1"/>
              </a:buClr>
              <a:buFont typeface="Old Standard TT"/>
              <a:buNone/>
              <a:defRPr sz="4200">
                <a:solidFill>
                  <a:schemeClr val="accent1"/>
                </a:solidFill>
                <a:latin typeface="Old Standard TT"/>
                <a:ea typeface="Old Standard TT"/>
                <a:cs typeface="Old Standard TT"/>
                <a:sym typeface="Old Standard TT"/>
              </a:defRPr>
            </a:lvl6pPr>
            <a:lvl7pPr indent="0" lvl="6" rtl="0">
              <a:spcBef>
                <a:spcPts val="0"/>
              </a:spcBef>
              <a:buClr>
                <a:schemeClr val="accent1"/>
              </a:buClr>
              <a:buFont typeface="Old Standard TT"/>
              <a:buNone/>
              <a:defRPr sz="4200">
                <a:solidFill>
                  <a:schemeClr val="accent1"/>
                </a:solidFill>
                <a:latin typeface="Old Standard TT"/>
                <a:ea typeface="Old Standard TT"/>
                <a:cs typeface="Old Standard TT"/>
                <a:sym typeface="Old Standard TT"/>
              </a:defRPr>
            </a:lvl7pPr>
            <a:lvl8pPr indent="0" lvl="7" rtl="0">
              <a:spcBef>
                <a:spcPts val="0"/>
              </a:spcBef>
              <a:buClr>
                <a:schemeClr val="accent1"/>
              </a:buClr>
              <a:buFont typeface="Old Standard TT"/>
              <a:buNone/>
              <a:defRPr sz="4200">
                <a:solidFill>
                  <a:schemeClr val="accent1"/>
                </a:solidFill>
                <a:latin typeface="Old Standard TT"/>
                <a:ea typeface="Old Standard TT"/>
                <a:cs typeface="Old Standard TT"/>
                <a:sym typeface="Old Standard TT"/>
              </a:defRPr>
            </a:lvl8pPr>
            <a:lvl9pPr indent="0" lvl="8" rtl="0">
              <a:spcBef>
                <a:spcPts val="0"/>
              </a:spcBef>
              <a:buClr>
                <a:schemeClr val="accent1"/>
              </a:buClr>
              <a:buFont typeface="Old Standard TT"/>
              <a:buNone/>
              <a:defRPr sz="4200">
                <a:solidFill>
                  <a:schemeClr val="accent1"/>
                </a:solidFill>
                <a:latin typeface="Old Standard TT"/>
                <a:ea typeface="Old Standard TT"/>
                <a:cs typeface="Old Standard TT"/>
                <a:sym typeface="Old Standard TT"/>
              </a:defRPr>
            </a:lvl9pPr>
          </a:lstStyle>
          <a:p/>
        </p:txBody>
      </p:sp>
      <p:sp>
        <p:nvSpPr>
          <p:cNvPr id="58" name="Shape 58"/>
          <p:cNvSpPr txBox="1"/>
          <p:nvPr>
            <p:ph idx="1" type="subTitle"/>
          </p:nvPr>
        </p:nvSpPr>
        <p:spPr>
          <a:xfrm>
            <a:off x="512700" y="3840639"/>
            <a:ext cx="8118600" cy="7875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accent2"/>
              </a:buClr>
              <a:buFont typeface="Old Standard TT"/>
              <a:buNone/>
              <a:defRPr b="0" i="0" sz="2400" u="none" cap="none" strike="noStrike">
                <a:solidFill>
                  <a:schemeClr val="accent2"/>
                </a:solidFill>
                <a:latin typeface="Old Standard TT"/>
                <a:ea typeface="Old Standard TT"/>
                <a:cs typeface="Old Standard TT"/>
                <a:sym typeface="Old Standard TT"/>
              </a:defRPr>
            </a:lvl1pPr>
            <a:lvl2pPr indent="0" lvl="1" marL="457200" marR="0" rtl="0" algn="l">
              <a:lnSpc>
                <a:spcPct val="100000"/>
              </a:lnSpc>
              <a:spcBef>
                <a:spcPts val="0"/>
              </a:spcBef>
              <a:spcAft>
                <a:spcPts val="0"/>
              </a:spcAft>
              <a:buClr>
                <a:schemeClr val="accent2"/>
              </a:buClr>
              <a:buFont typeface="Old Standard TT"/>
              <a:buNone/>
              <a:defRPr b="0" i="0" sz="2400" u="none" cap="none" strike="noStrike">
                <a:solidFill>
                  <a:schemeClr val="accent2"/>
                </a:solidFill>
                <a:latin typeface="Old Standard TT"/>
                <a:ea typeface="Old Standard TT"/>
                <a:cs typeface="Old Standard TT"/>
                <a:sym typeface="Old Standard TT"/>
              </a:defRPr>
            </a:lvl2pPr>
            <a:lvl3pPr indent="0" lvl="2" marL="914400" marR="0" rtl="0" algn="l">
              <a:lnSpc>
                <a:spcPct val="100000"/>
              </a:lnSpc>
              <a:spcBef>
                <a:spcPts val="0"/>
              </a:spcBef>
              <a:spcAft>
                <a:spcPts val="0"/>
              </a:spcAft>
              <a:buClr>
                <a:schemeClr val="accent2"/>
              </a:buClr>
              <a:buFont typeface="Old Standard TT"/>
              <a:buNone/>
              <a:defRPr b="0" i="0" sz="2400" u="none" cap="none" strike="noStrike">
                <a:solidFill>
                  <a:schemeClr val="accent2"/>
                </a:solidFill>
                <a:latin typeface="Old Standard TT"/>
                <a:ea typeface="Old Standard TT"/>
                <a:cs typeface="Old Standard TT"/>
                <a:sym typeface="Old Standard TT"/>
              </a:defRPr>
            </a:lvl3pPr>
            <a:lvl4pPr indent="0" lvl="3" marL="1371600" marR="0" rtl="0" algn="l">
              <a:lnSpc>
                <a:spcPct val="100000"/>
              </a:lnSpc>
              <a:spcBef>
                <a:spcPts val="0"/>
              </a:spcBef>
              <a:spcAft>
                <a:spcPts val="0"/>
              </a:spcAft>
              <a:buClr>
                <a:schemeClr val="accent2"/>
              </a:buClr>
              <a:buFont typeface="Old Standard TT"/>
              <a:buNone/>
              <a:defRPr b="0" i="0" sz="2400" u="none" cap="none" strike="noStrike">
                <a:solidFill>
                  <a:schemeClr val="accent2"/>
                </a:solidFill>
                <a:latin typeface="Old Standard TT"/>
                <a:ea typeface="Old Standard TT"/>
                <a:cs typeface="Old Standard TT"/>
                <a:sym typeface="Old Standard TT"/>
              </a:defRPr>
            </a:lvl4pPr>
            <a:lvl5pPr indent="0" lvl="4" marL="1828800" marR="0" rtl="0" algn="l">
              <a:lnSpc>
                <a:spcPct val="100000"/>
              </a:lnSpc>
              <a:spcBef>
                <a:spcPts val="0"/>
              </a:spcBef>
              <a:spcAft>
                <a:spcPts val="0"/>
              </a:spcAft>
              <a:buClr>
                <a:schemeClr val="accent2"/>
              </a:buClr>
              <a:buFont typeface="Old Standard TT"/>
              <a:buNone/>
              <a:defRPr b="0" i="0" sz="2400" u="none" cap="none" strike="noStrike">
                <a:solidFill>
                  <a:schemeClr val="accent2"/>
                </a:solidFill>
                <a:latin typeface="Old Standard TT"/>
                <a:ea typeface="Old Standard TT"/>
                <a:cs typeface="Old Standard TT"/>
                <a:sym typeface="Old Standard TT"/>
              </a:defRPr>
            </a:lvl5pPr>
            <a:lvl6pPr indent="0" lvl="5" marL="2286000" marR="0" rtl="0" algn="l">
              <a:lnSpc>
                <a:spcPct val="100000"/>
              </a:lnSpc>
              <a:spcBef>
                <a:spcPts val="0"/>
              </a:spcBef>
              <a:spcAft>
                <a:spcPts val="0"/>
              </a:spcAft>
              <a:buClr>
                <a:schemeClr val="accent2"/>
              </a:buClr>
              <a:buFont typeface="Old Standard TT"/>
              <a:buNone/>
              <a:defRPr b="0" i="0" sz="2400" u="none" cap="none" strike="noStrike">
                <a:solidFill>
                  <a:schemeClr val="accent2"/>
                </a:solidFill>
                <a:latin typeface="Old Standard TT"/>
                <a:ea typeface="Old Standard TT"/>
                <a:cs typeface="Old Standard TT"/>
                <a:sym typeface="Old Standard TT"/>
              </a:defRPr>
            </a:lvl6pPr>
            <a:lvl7pPr indent="0" lvl="6" marL="2743200" marR="0" rtl="0" algn="l">
              <a:lnSpc>
                <a:spcPct val="100000"/>
              </a:lnSpc>
              <a:spcBef>
                <a:spcPts val="0"/>
              </a:spcBef>
              <a:spcAft>
                <a:spcPts val="0"/>
              </a:spcAft>
              <a:buClr>
                <a:schemeClr val="accent2"/>
              </a:buClr>
              <a:buFont typeface="Old Standard TT"/>
              <a:buNone/>
              <a:defRPr b="0" i="0" sz="2400" u="none" cap="none" strike="noStrike">
                <a:solidFill>
                  <a:schemeClr val="accent2"/>
                </a:solidFill>
                <a:latin typeface="Old Standard TT"/>
                <a:ea typeface="Old Standard TT"/>
                <a:cs typeface="Old Standard TT"/>
                <a:sym typeface="Old Standard TT"/>
              </a:defRPr>
            </a:lvl7pPr>
            <a:lvl8pPr indent="0" lvl="7" marL="3200400" marR="0" rtl="0" algn="l">
              <a:lnSpc>
                <a:spcPct val="100000"/>
              </a:lnSpc>
              <a:spcBef>
                <a:spcPts val="0"/>
              </a:spcBef>
              <a:spcAft>
                <a:spcPts val="0"/>
              </a:spcAft>
              <a:buClr>
                <a:schemeClr val="accent2"/>
              </a:buClr>
              <a:buFont typeface="Old Standard TT"/>
              <a:buNone/>
              <a:defRPr b="0" i="0" sz="2400" u="none" cap="none" strike="noStrike">
                <a:solidFill>
                  <a:schemeClr val="accent2"/>
                </a:solidFill>
                <a:latin typeface="Old Standard TT"/>
                <a:ea typeface="Old Standard TT"/>
                <a:cs typeface="Old Standard TT"/>
                <a:sym typeface="Old Standard TT"/>
              </a:defRPr>
            </a:lvl8pPr>
            <a:lvl9pPr indent="0" lvl="8" marL="3657600" marR="0" rtl="0" algn="l">
              <a:lnSpc>
                <a:spcPct val="100000"/>
              </a:lnSpc>
              <a:spcBef>
                <a:spcPts val="0"/>
              </a:spcBef>
              <a:spcAft>
                <a:spcPts val="0"/>
              </a:spcAft>
              <a:buClr>
                <a:schemeClr val="accent2"/>
              </a:buClr>
              <a:buFont typeface="Old Standard TT"/>
              <a:buNone/>
              <a:defRPr b="0" i="0" sz="2400" u="none" cap="none" strike="noStrike">
                <a:solidFill>
                  <a:schemeClr val="accent2"/>
                </a:solidFill>
                <a:latin typeface="Old Standard TT"/>
                <a:ea typeface="Old Standard TT"/>
                <a:cs typeface="Old Standard TT"/>
                <a:sym typeface="Old Standard TT"/>
              </a:defRPr>
            </a:lvl9pPr>
          </a:lstStyle>
          <a:p/>
        </p:txBody>
      </p:sp>
      <p:sp>
        <p:nvSpPr>
          <p:cNvPr id="59" name="Shape 59"/>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Arial"/>
              <a:buNone/>
            </a:pPr>
            <a:fld id="{00000000-1234-1234-1234-123412341234}" type="slidenum">
              <a:rPr b="0" i="0" lang="en" sz="1400" u="none" cap="none" strike="noStrike">
                <a:solidFill>
                  <a:schemeClr val="accent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0" name="Shape 60"/>
        <p:cNvGrpSpPr/>
        <p:nvPr/>
      </p:nvGrpSpPr>
      <p:grpSpPr>
        <a:xfrm>
          <a:off x="0" y="0"/>
          <a:ext cx="0" cy="0"/>
          <a:chOff x="0" y="0"/>
          <a:chExt cx="0" cy="0"/>
        </a:xfrm>
      </p:grpSpPr>
      <p:sp>
        <p:nvSpPr>
          <p:cNvPr id="61" name="Shape 61"/>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2" name="Shape 62"/>
          <p:cNvSpPr txBox="1"/>
          <p:nvPr>
            <p:ph type="title"/>
          </p:nvPr>
        </p:nvSpPr>
        <p:spPr>
          <a:xfrm>
            <a:off x="311700" y="445025"/>
            <a:ext cx="8520600" cy="613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Old Standard TT"/>
              <a:buNone/>
              <a:defRPr b="0" i="0" sz="3000" u="none" cap="none" strike="noStrike">
                <a:solidFill>
                  <a:schemeClr val="dk1"/>
                </a:solidFill>
                <a:latin typeface="Old Standard TT"/>
                <a:ea typeface="Old Standard TT"/>
                <a:cs typeface="Old Standard TT"/>
                <a:sym typeface="Old Standard TT"/>
              </a:defRPr>
            </a:lvl1pPr>
            <a:lvl2pPr indent="0" lvl="1"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2pPr>
            <a:lvl3pPr indent="0" lvl="2"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3pPr>
            <a:lvl4pPr indent="0" lvl="3"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4pPr>
            <a:lvl5pPr indent="0" lvl="4"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5pPr>
            <a:lvl6pPr indent="0" lvl="5"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6pPr>
            <a:lvl7pPr indent="0" lvl="6"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7pPr>
            <a:lvl8pPr indent="0" lvl="7"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8pPr>
            <a:lvl9pPr indent="0" lvl="8"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9pPr>
          </a:lstStyle>
          <a:p/>
        </p:txBody>
      </p:sp>
      <p:sp>
        <p:nvSpPr>
          <p:cNvPr id="63" name="Shape 63"/>
          <p:cNvSpPr txBox="1"/>
          <p:nvPr>
            <p:ph idx="1" type="body"/>
          </p:nvPr>
        </p:nvSpPr>
        <p:spPr>
          <a:xfrm>
            <a:off x="311700" y="1171600"/>
            <a:ext cx="8520600" cy="33972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1"/>
              </a:buClr>
              <a:buFont typeface="Old Standard TT"/>
              <a:buNone/>
              <a:defRPr b="0" i="0" sz="1800" u="none" cap="none" strike="noStrike">
                <a:solidFill>
                  <a:schemeClr val="dk1"/>
                </a:solidFill>
                <a:latin typeface="Old Standard TT"/>
                <a:ea typeface="Old Standard TT"/>
                <a:cs typeface="Old Standard TT"/>
                <a:sym typeface="Old Standard TT"/>
              </a:defRPr>
            </a:lvl1pPr>
            <a:lvl2pPr indent="0" lvl="1" marL="4572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2pPr>
            <a:lvl3pPr indent="0" lvl="2" marL="9144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3pPr>
            <a:lvl4pPr indent="0" lvl="3" marL="13716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4pPr>
            <a:lvl5pPr indent="0" lvl="4" marL="18288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5pPr>
            <a:lvl6pPr indent="0" lvl="5" marL="22860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6pPr>
            <a:lvl7pPr indent="0" lvl="6" marL="27432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7pPr>
            <a:lvl8pPr indent="0" lvl="7" marL="32004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8pPr>
            <a:lvl9pPr indent="0" lvl="8" marL="36576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9pPr>
          </a:lstStyle>
          <a:p/>
        </p:txBody>
      </p:sp>
      <p:sp>
        <p:nvSpPr>
          <p:cNvPr id="64" name="Shape 64"/>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65" name="Shape 65"/>
        <p:cNvGrpSpPr/>
        <p:nvPr/>
      </p:nvGrpSpPr>
      <p:grpSpPr>
        <a:xfrm>
          <a:off x="0" y="0"/>
          <a:ext cx="0" cy="0"/>
          <a:chOff x="0" y="0"/>
          <a:chExt cx="0" cy="0"/>
        </a:xfrm>
      </p:grpSpPr>
      <p:cxnSp>
        <p:nvCxnSpPr>
          <p:cNvPr id="66" name="Shape 66"/>
          <p:cNvCxnSpPr/>
          <p:nvPr/>
        </p:nvCxnSpPr>
        <p:spPr>
          <a:xfrm>
            <a:off x="641933" y="3597500"/>
            <a:ext cx="390300" cy="0"/>
          </a:xfrm>
          <a:prstGeom prst="straightConnector1">
            <a:avLst/>
          </a:prstGeom>
          <a:noFill/>
          <a:ln cap="flat" cmpd="sng" w="28575">
            <a:solidFill>
              <a:schemeClr val="lt2"/>
            </a:solidFill>
            <a:prstDash val="solid"/>
            <a:round/>
            <a:headEnd len="med" w="med" type="none"/>
            <a:tailEnd len="med" w="med" type="none"/>
          </a:ln>
        </p:spPr>
      </p:cxnSp>
      <p:sp>
        <p:nvSpPr>
          <p:cNvPr id="67" name="Shape 67"/>
          <p:cNvSpPr txBox="1"/>
          <p:nvPr>
            <p:ph type="title"/>
          </p:nvPr>
        </p:nvSpPr>
        <p:spPr>
          <a:xfrm>
            <a:off x="512700" y="1893300"/>
            <a:ext cx="8118600" cy="15228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accent1"/>
              </a:buClr>
              <a:buFont typeface="Old Standard TT"/>
              <a:buNone/>
              <a:defRPr b="0" i="0" sz="6000" u="none" cap="none" strike="noStrike">
                <a:solidFill>
                  <a:schemeClr val="accent1"/>
                </a:solidFill>
                <a:latin typeface="Old Standard TT"/>
                <a:ea typeface="Old Standard TT"/>
                <a:cs typeface="Old Standard TT"/>
                <a:sym typeface="Old Standard TT"/>
              </a:defRPr>
            </a:lvl1pPr>
            <a:lvl2pPr indent="0" lvl="1" rtl="0">
              <a:spcBef>
                <a:spcPts val="0"/>
              </a:spcBef>
              <a:buClr>
                <a:schemeClr val="accent1"/>
              </a:buClr>
              <a:buFont typeface="Old Standard TT"/>
              <a:buNone/>
              <a:defRPr sz="6000">
                <a:solidFill>
                  <a:schemeClr val="accent1"/>
                </a:solidFill>
                <a:latin typeface="Old Standard TT"/>
                <a:ea typeface="Old Standard TT"/>
                <a:cs typeface="Old Standard TT"/>
                <a:sym typeface="Old Standard TT"/>
              </a:defRPr>
            </a:lvl2pPr>
            <a:lvl3pPr indent="0" lvl="2" rtl="0">
              <a:spcBef>
                <a:spcPts val="0"/>
              </a:spcBef>
              <a:buClr>
                <a:schemeClr val="accent1"/>
              </a:buClr>
              <a:buFont typeface="Old Standard TT"/>
              <a:buNone/>
              <a:defRPr sz="6000">
                <a:solidFill>
                  <a:schemeClr val="accent1"/>
                </a:solidFill>
                <a:latin typeface="Old Standard TT"/>
                <a:ea typeface="Old Standard TT"/>
                <a:cs typeface="Old Standard TT"/>
                <a:sym typeface="Old Standard TT"/>
              </a:defRPr>
            </a:lvl3pPr>
            <a:lvl4pPr indent="0" lvl="3" rtl="0">
              <a:spcBef>
                <a:spcPts val="0"/>
              </a:spcBef>
              <a:buClr>
                <a:schemeClr val="accent1"/>
              </a:buClr>
              <a:buFont typeface="Old Standard TT"/>
              <a:buNone/>
              <a:defRPr sz="6000">
                <a:solidFill>
                  <a:schemeClr val="accent1"/>
                </a:solidFill>
                <a:latin typeface="Old Standard TT"/>
                <a:ea typeface="Old Standard TT"/>
                <a:cs typeface="Old Standard TT"/>
                <a:sym typeface="Old Standard TT"/>
              </a:defRPr>
            </a:lvl4pPr>
            <a:lvl5pPr indent="0" lvl="4" rtl="0">
              <a:spcBef>
                <a:spcPts val="0"/>
              </a:spcBef>
              <a:buClr>
                <a:schemeClr val="accent1"/>
              </a:buClr>
              <a:buFont typeface="Old Standard TT"/>
              <a:buNone/>
              <a:defRPr sz="6000">
                <a:solidFill>
                  <a:schemeClr val="accent1"/>
                </a:solidFill>
                <a:latin typeface="Old Standard TT"/>
                <a:ea typeface="Old Standard TT"/>
                <a:cs typeface="Old Standard TT"/>
                <a:sym typeface="Old Standard TT"/>
              </a:defRPr>
            </a:lvl5pPr>
            <a:lvl6pPr indent="0" lvl="5" rtl="0">
              <a:spcBef>
                <a:spcPts val="0"/>
              </a:spcBef>
              <a:buClr>
                <a:schemeClr val="accent1"/>
              </a:buClr>
              <a:buFont typeface="Old Standard TT"/>
              <a:buNone/>
              <a:defRPr sz="6000">
                <a:solidFill>
                  <a:schemeClr val="accent1"/>
                </a:solidFill>
                <a:latin typeface="Old Standard TT"/>
                <a:ea typeface="Old Standard TT"/>
                <a:cs typeface="Old Standard TT"/>
                <a:sym typeface="Old Standard TT"/>
              </a:defRPr>
            </a:lvl6pPr>
            <a:lvl7pPr indent="0" lvl="6" rtl="0">
              <a:spcBef>
                <a:spcPts val="0"/>
              </a:spcBef>
              <a:buClr>
                <a:schemeClr val="accent1"/>
              </a:buClr>
              <a:buFont typeface="Old Standard TT"/>
              <a:buNone/>
              <a:defRPr sz="6000">
                <a:solidFill>
                  <a:schemeClr val="accent1"/>
                </a:solidFill>
                <a:latin typeface="Old Standard TT"/>
                <a:ea typeface="Old Standard TT"/>
                <a:cs typeface="Old Standard TT"/>
                <a:sym typeface="Old Standard TT"/>
              </a:defRPr>
            </a:lvl7pPr>
            <a:lvl8pPr indent="0" lvl="7" rtl="0">
              <a:spcBef>
                <a:spcPts val="0"/>
              </a:spcBef>
              <a:buClr>
                <a:schemeClr val="accent1"/>
              </a:buClr>
              <a:buFont typeface="Old Standard TT"/>
              <a:buNone/>
              <a:defRPr sz="6000">
                <a:solidFill>
                  <a:schemeClr val="accent1"/>
                </a:solidFill>
                <a:latin typeface="Old Standard TT"/>
                <a:ea typeface="Old Standard TT"/>
                <a:cs typeface="Old Standard TT"/>
                <a:sym typeface="Old Standard TT"/>
              </a:defRPr>
            </a:lvl8pPr>
            <a:lvl9pPr indent="0" lvl="8" rtl="0">
              <a:spcBef>
                <a:spcPts val="0"/>
              </a:spcBef>
              <a:buClr>
                <a:schemeClr val="accent1"/>
              </a:buClr>
              <a:buFont typeface="Old Standard TT"/>
              <a:buNone/>
              <a:defRPr sz="6000">
                <a:solidFill>
                  <a:schemeClr val="accent1"/>
                </a:solidFill>
                <a:latin typeface="Old Standard TT"/>
                <a:ea typeface="Old Standard TT"/>
                <a:cs typeface="Old Standard TT"/>
                <a:sym typeface="Old Standard TT"/>
              </a:defRPr>
            </a:lvl9pPr>
          </a:lstStyle>
          <a:p/>
        </p:txBody>
      </p:sp>
      <p:sp>
        <p:nvSpPr>
          <p:cNvPr id="68" name="Shape 6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Arial"/>
              <a:buNone/>
            </a:pPr>
            <a:fld id="{00000000-1234-1234-1234-123412341234}" type="slidenum">
              <a:rPr b="0" i="0" lang="en" sz="1400" u="none" cap="none" strike="noStrike">
                <a:solidFill>
                  <a:schemeClr val="accent1"/>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613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Old Standard TT"/>
              <a:buNone/>
              <a:defRPr b="0" i="0" sz="3000" u="none" cap="none" strike="noStrike">
                <a:solidFill>
                  <a:schemeClr val="dk1"/>
                </a:solidFill>
                <a:latin typeface="Old Standard TT"/>
                <a:ea typeface="Old Standard TT"/>
                <a:cs typeface="Old Standard TT"/>
                <a:sym typeface="Old Standard TT"/>
              </a:defRPr>
            </a:lvl1pPr>
            <a:lvl2pPr indent="0" lvl="1"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2pPr>
            <a:lvl3pPr indent="0" lvl="2"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3pPr>
            <a:lvl4pPr indent="0" lvl="3"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4pPr>
            <a:lvl5pPr indent="0" lvl="4"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5pPr>
            <a:lvl6pPr indent="0" lvl="5"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6pPr>
            <a:lvl7pPr indent="0" lvl="6"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7pPr>
            <a:lvl8pPr indent="0" lvl="7"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8pPr>
            <a:lvl9pPr indent="0" lvl="8"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9pPr>
          </a:lstStyle>
          <a:p/>
        </p:txBody>
      </p:sp>
      <p:sp>
        <p:nvSpPr>
          <p:cNvPr id="71" name="Shape 71"/>
          <p:cNvSpPr txBox="1"/>
          <p:nvPr>
            <p:ph idx="1" type="body"/>
          </p:nvPr>
        </p:nvSpPr>
        <p:spPr>
          <a:xfrm>
            <a:off x="311700" y="1171675"/>
            <a:ext cx="3999900" cy="33972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1pPr>
            <a:lvl2pPr indent="0" lvl="1" marL="4572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2pPr>
            <a:lvl3pPr indent="0" lvl="2" marL="9144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3pPr>
            <a:lvl4pPr indent="0" lvl="3" marL="13716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4pPr>
            <a:lvl5pPr indent="0" lvl="4" marL="18288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5pPr>
            <a:lvl6pPr indent="0" lvl="5" marL="22860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6pPr>
            <a:lvl7pPr indent="0" lvl="6" marL="27432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7pPr>
            <a:lvl8pPr indent="0" lvl="7" marL="32004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8pPr>
            <a:lvl9pPr indent="0" lvl="8" marL="36576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9pPr>
          </a:lstStyle>
          <a:p/>
        </p:txBody>
      </p:sp>
      <p:sp>
        <p:nvSpPr>
          <p:cNvPr id="72" name="Shape 72"/>
          <p:cNvSpPr txBox="1"/>
          <p:nvPr>
            <p:ph idx="2" type="body"/>
          </p:nvPr>
        </p:nvSpPr>
        <p:spPr>
          <a:xfrm>
            <a:off x="4832400" y="1171675"/>
            <a:ext cx="3999900" cy="33972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1pPr>
            <a:lvl2pPr indent="0" lvl="1" marL="4572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2pPr>
            <a:lvl3pPr indent="0" lvl="2" marL="9144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3pPr>
            <a:lvl4pPr indent="0" lvl="3" marL="13716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4pPr>
            <a:lvl5pPr indent="0" lvl="4" marL="18288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5pPr>
            <a:lvl6pPr indent="0" lvl="5" marL="22860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6pPr>
            <a:lvl7pPr indent="0" lvl="6" marL="27432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7pPr>
            <a:lvl8pPr indent="0" lvl="7" marL="32004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8pPr>
            <a:lvl9pPr indent="0" lvl="8" marL="36576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9pPr>
          </a:lstStyle>
          <a:p/>
        </p:txBody>
      </p:sp>
      <p:sp>
        <p:nvSpPr>
          <p:cNvPr id="73" name="Shape 73"/>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613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Old Standard TT"/>
              <a:buNone/>
              <a:defRPr b="0" i="0" sz="3000" u="none" cap="none" strike="noStrike">
                <a:solidFill>
                  <a:schemeClr val="dk1"/>
                </a:solidFill>
                <a:latin typeface="Old Standard TT"/>
                <a:ea typeface="Old Standard TT"/>
                <a:cs typeface="Old Standard TT"/>
                <a:sym typeface="Old Standard TT"/>
              </a:defRPr>
            </a:lvl1pPr>
            <a:lvl2pPr indent="0" lvl="1"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2pPr>
            <a:lvl3pPr indent="0" lvl="2"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3pPr>
            <a:lvl4pPr indent="0" lvl="3"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4pPr>
            <a:lvl5pPr indent="0" lvl="4"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5pPr>
            <a:lvl6pPr indent="0" lvl="5"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6pPr>
            <a:lvl7pPr indent="0" lvl="6"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7pPr>
            <a:lvl8pPr indent="0" lvl="7"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8pPr>
            <a:lvl9pPr indent="0" lvl="8"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9pPr>
          </a:lstStyle>
          <a:p/>
        </p:txBody>
      </p:sp>
      <p:sp>
        <p:nvSpPr>
          <p:cNvPr id="76" name="Shape 76"/>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7" name="Shape 77"/>
        <p:cNvGrpSpPr/>
        <p:nvPr/>
      </p:nvGrpSpPr>
      <p:grpSpPr>
        <a:xfrm>
          <a:off x="0" y="0"/>
          <a:ext cx="0" cy="0"/>
          <a:chOff x="0" y="0"/>
          <a:chExt cx="0" cy="0"/>
        </a:xfrm>
      </p:grpSpPr>
      <p:sp>
        <p:nvSpPr>
          <p:cNvPr id="78" name="Shape 78"/>
          <p:cNvSpPr txBox="1"/>
          <p:nvPr>
            <p:ph type="title"/>
          </p:nvPr>
        </p:nvSpPr>
        <p:spPr>
          <a:xfrm>
            <a:off x="311700" y="555600"/>
            <a:ext cx="2808000" cy="7557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Old Standard TT"/>
              <a:buNone/>
              <a:defRPr b="0" i="0" sz="2400" u="none" cap="none" strike="noStrike">
                <a:solidFill>
                  <a:schemeClr val="dk1"/>
                </a:solidFill>
                <a:latin typeface="Old Standard TT"/>
                <a:ea typeface="Old Standard TT"/>
                <a:cs typeface="Old Standard TT"/>
                <a:sym typeface="Old Standard TT"/>
              </a:defRPr>
            </a:lvl1pPr>
            <a:lvl2pPr indent="0" lvl="1" rtl="0">
              <a:spcBef>
                <a:spcPts val="0"/>
              </a:spcBef>
              <a:buClr>
                <a:schemeClr val="dk1"/>
              </a:buClr>
              <a:buFont typeface="Old Standard TT"/>
              <a:buNone/>
              <a:defRPr sz="2400">
                <a:solidFill>
                  <a:schemeClr val="dk1"/>
                </a:solidFill>
                <a:latin typeface="Old Standard TT"/>
                <a:ea typeface="Old Standard TT"/>
                <a:cs typeface="Old Standard TT"/>
                <a:sym typeface="Old Standard TT"/>
              </a:defRPr>
            </a:lvl2pPr>
            <a:lvl3pPr indent="0" lvl="2" rtl="0">
              <a:spcBef>
                <a:spcPts val="0"/>
              </a:spcBef>
              <a:buClr>
                <a:schemeClr val="dk1"/>
              </a:buClr>
              <a:buFont typeface="Old Standard TT"/>
              <a:buNone/>
              <a:defRPr sz="2400">
                <a:solidFill>
                  <a:schemeClr val="dk1"/>
                </a:solidFill>
                <a:latin typeface="Old Standard TT"/>
                <a:ea typeface="Old Standard TT"/>
                <a:cs typeface="Old Standard TT"/>
                <a:sym typeface="Old Standard TT"/>
              </a:defRPr>
            </a:lvl3pPr>
            <a:lvl4pPr indent="0" lvl="3" rtl="0">
              <a:spcBef>
                <a:spcPts val="0"/>
              </a:spcBef>
              <a:buClr>
                <a:schemeClr val="dk1"/>
              </a:buClr>
              <a:buFont typeface="Old Standard TT"/>
              <a:buNone/>
              <a:defRPr sz="2400">
                <a:solidFill>
                  <a:schemeClr val="dk1"/>
                </a:solidFill>
                <a:latin typeface="Old Standard TT"/>
                <a:ea typeface="Old Standard TT"/>
                <a:cs typeface="Old Standard TT"/>
                <a:sym typeface="Old Standard TT"/>
              </a:defRPr>
            </a:lvl4pPr>
            <a:lvl5pPr indent="0" lvl="4" rtl="0">
              <a:spcBef>
                <a:spcPts val="0"/>
              </a:spcBef>
              <a:buClr>
                <a:schemeClr val="dk1"/>
              </a:buClr>
              <a:buFont typeface="Old Standard TT"/>
              <a:buNone/>
              <a:defRPr sz="2400">
                <a:solidFill>
                  <a:schemeClr val="dk1"/>
                </a:solidFill>
                <a:latin typeface="Old Standard TT"/>
                <a:ea typeface="Old Standard TT"/>
                <a:cs typeface="Old Standard TT"/>
                <a:sym typeface="Old Standard TT"/>
              </a:defRPr>
            </a:lvl5pPr>
            <a:lvl6pPr indent="0" lvl="5" rtl="0">
              <a:spcBef>
                <a:spcPts val="0"/>
              </a:spcBef>
              <a:buClr>
                <a:schemeClr val="dk1"/>
              </a:buClr>
              <a:buFont typeface="Old Standard TT"/>
              <a:buNone/>
              <a:defRPr sz="2400">
                <a:solidFill>
                  <a:schemeClr val="dk1"/>
                </a:solidFill>
                <a:latin typeface="Old Standard TT"/>
                <a:ea typeface="Old Standard TT"/>
                <a:cs typeface="Old Standard TT"/>
                <a:sym typeface="Old Standard TT"/>
              </a:defRPr>
            </a:lvl6pPr>
            <a:lvl7pPr indent="0" lvl="6" rtl="0">
              <a:spcBef>
                <a:spcPts val="0"/>
              </a:spcBef>
              <a:buClr>
                <a:schemeClr val="dk1"/>
              </a:buClr>
              <a:buFont typeface="Old Standard TT"/>
              <a:buNone/>
              <a:defRPr sz="2400">
                <a:solidFill>
                  <a:schemeClr val="dk1"/>
                </a:solidFill>
                <a:latin typeface="Old Standard TT"/>
                <a:ea typeface="Old Standard TT"/>
                <a:cs typeface="Old Standard TT"/>
                <a:sym typeface="Old Standard TT"/>
              </a:defRPr>
            </a:lvl7pPr>
            <a:lvl8pPr indent="0" lvl="7" rtl="0">
              <a:spcBef>
                <a:spcPts val="0"/>
              </a:spcBef>
              <a:buClr>
                <a:schemeClr val="dk1"/>
              </a:buClr>
              <a:buFont typeface="Old Standard TT"/>
              <a:buNone/>
              <a:defRPr sz="2400">
                <a:solidFill>
                  <a:schemeClr val="dk1"/>
                </a:solidFill>
                <a:latin typeface="Old Standard TT"/>
                <a:ea typeface="Old Standard TT"/>
                <a:cs typeface="Old Standard TT"/>
                <a:sym typeface="Old Standard TT"/>
              </a:defRPr>
            </a:lvl8pPr>
            <a:lvl9pPr indent="0" lvl="8" rtl="0">
              <a:spcBef>
                <a:spcPts val="0"/>
              </a:spcBef>
              <a:buClr>
                <a:schemeClr val="dk1"/>
              </a:buClr>
              <a:buFont typeface="Old Standard TT"/>
              <a:buNone/>
              <a:defRPr sz="2400">
                <a:solidFill>
                  <a:schemeClr val="dk1"/>
                </a:solidFill>
                <a:latin typeface="Old Standard TT"/>
                <a:ea typeface="Old Standard TT"/>
                <a:cs typeface="Old Standard TT"/>
                <a:sym typeface="Old Standard TT"/>
              </a:defRPr>
            </a:lvl9pPr>
          </a:lstStyle>
          <a:p/>
        </p:txBody>
      </p:sp>
      <p:sp>
        <p:nvSpPr>
          <p:cNvPr id="79" name="Shape 79"/>
          <p:cNvSpPr txBox="1"/>
          <p:nvPr>
            <p:ph idx="1" type="body"/>
          </p:nvPr>
        </p:nvSpPr>
        <p:spPr>
          <a:xfrm>
            <a:off x="311700" y="1389600"/>
            <a:ext cx="2808000" cy="31794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1pPr>
            <a:lvl2pPr indent="0" lvl="1" marL="4572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2pPr>
            <a:lvl3pPr indent="0" lvl="2" marL="9144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3pPr>
            <a:lvl4pPr indent="0" lvl="3" marL="13716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4pPr>
            <a:lvl5pPr indent="0" lvl="4" marL="18288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5pPr>
            <a:lvl6pPr indent="0" lvl="5" marL="22860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6pPr>
            <a:lvl7pPr indent="0" lvl="6" marL="27432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7pPr>
            <a:lvl8pPr indent="0" lvl="7" marL="32004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8pPr>
            <a:lvl9pPr indent="0" lvl="8" marL="3657600" marR="0" rtl="0" algn="l">
              <a:lnSpc>
                <a:spcPct val="115000"/>
              </a:lnSpc>
              <a:spcBef>
                <a:spcPts val="0"/>
              </a:spcBef>
              <a:spcAft>
                <a:spcPts val="1600"/>
              </a:spcAft>
              <a:buClr>
                <a:schemeClr val="dk1"/>
              </a:buClr>
              <a:buFont typeface="Old Standard TT"/>
              <a:buNone/>
              <a:defRPr b="0" i="0" sz="1200" u="none" cap="none" strike="noStrike">
                <a:solidFill>
                  <a:schemeClr val="dk1"/>
                </a:solidFill>
                <a:latin typeface="Old Standard TT"/>
                <a:ea typeface="Old Standard TT"/>
                <a:cs typeface="Old Standard TT"/>
                <a:sym typeface="Old Standard TT"/>
              </a:defRPr>
            </a:lvl9pPr>
          </a:lstStyle>
          <a:p/>
        </p:txBody>
      </p:sp>
      <p:sp>
        <p:nvSpPr>
          <p:cNvPr id="80" name="Shape 80"/>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490250" y="526350"/>
            <a:ext cx="5604000" cy="4090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accent1"/>
              </a:buClr>
              <a:buFont typeface="Old Standard TT"/>
              <a:buNone/>
              <a:defRPr b="0" i="0" sz="5400" u="none" cap="none" strike="noStrike">
                <a:solidFill>
                  <a:schemeClr val="accent1"/>
                </a:solidFill>
                <a:latin typeface="Old Standard TT"/>
                <a:ea typeface="Old Standard TT"/>
                <a:cs typeface="Old Standard TT"/>
                <a:sym typeface="Old Standard TT"/>
              </a:defRPr>
            </a:lvl1pPr>
            <a:lvl2pPr indent="0" lvl="1" rtl="0">
              <a:spcBef>
                <a:spcPts val="0"/>
              </a:spcBef>
              <a:buClr>
                <a:schemeClr val="accent1"/>
              </a:buClr>
              <a:buFont typeface="Old Standard TT"/>
              <a:buNone/>
              <a:defRPr sz="5400">
                <a:solidFill>
                  <a:schemeClr val="accent1"/>
                </a:solidFill>
                <a:latin typeface="Old Standard TT"/>
                <a:ea typeface="Old Standard TT"/>
                <a:cs typeface="Old Standard TT"/>
                <a:sym typeface="Old Standard TT"/>
              </a:defRPr>
            </a:lvl2pPr>
            <a:lvl3pPr indent="0" lvl="2" rtl="0">
              <a:spcBef>
                <a:spcPts val="0"/>
              </a:spcBef>
              <a:buClr>
                <a:schemeClr val="accent1"/>
              </a:buClr>
              <a:buFont typeface="Old Standard TT"/>
              <a:buNone/>
              <a:defRPr sz="5400">
                <a:solidFill>
                  <a:schemeClr val="accent1"/>
                </a:solidFill>
                <a:latin typeface="Old Standard TT"/>
                <a:ea typeface="Old Standard TT"/>
                <a:cs typeface="Old Standard TT"/>
                <a:sym typeface="Old Standard TT"/>
              </a:defRPr>
            </a:lvl3pPr>
            <a:lvl4pPr indent="0" lvl="3" rtl="0">
              <a:spcBef>
                <a:spcPts val="0"/>
              </a:spcBef>
              <a:buClr>
                <a:schemeClr val="accent1"/>
              </a:buClr>
              <a:buFont typeface="Old Standard TT"/>
              <a:buNone/>
              <a:defRPr sz="5400">
                <a:solidFill>
                  <a:schemeClr val="accent1"/>
                </a:solidFill>
                <a:latin typeface="Old Standard TT"/>
                <a:ea typeface="Old Standard TT"/>
                <a:cs typeface="Old Standard TT"/>
                <a:sym typeface="Old Standard TT"/>
              </a:defRPr>
            </a:lvl4pPr>
            <a:lvl5pPr indent="0" lvl="4" rtl="0">
              <a:spcBef>
                <a:spcPts val="0"/>
              </a:spcBef>
              <a:buClr>
                <a:schemeClr val="accent1"/>
              </a:buClr>
              <a:buFont typeface="Old Standard TT"/>
              <a:buNone/>
              <a:defRPr sz="5400">
                <a:solidFill>
                  <a:schemeClr val="accent1"/>
                </a:solidFill>
                <a:latin typeface="Old Standard TT"/>
                <a:ea typeface="Old Standard TT"/>
                <a:cs typeface="Old Standard TT"/>
                <a:sym typeface="Old Standard TT"/>
              </a:defRPr>
            </a:lvl5pPr>
            <a:lvl6pPr indent="0" lvl="5" rtl="0">
              <a:spcBef>
                <a:spcPts val="0"/>
              </a:spcBef>
              <a:buClr>
                <a:schemeClr val="accent1"/>
              </a:buClr>
              <a:buFont typeface="Old Standard TT"/>
              <a:buNone/>
              <a:defRPr sz="5400">
                <a:solidFill>
                  <a:schemeClr val="accent1"/>
                </a:solidFill>
                <a:latin typeface="Old Standard TT"/>
                <a:ea typeface="Old Standard TT"/>
                <a:cs typeface="Old Standard TT"/>
                <a:sym typeface="Old Standard TT"/>
              </a:defRPr>
            </a:lvl6pPr>
            <a:lvl7pPr indent="0" lvl="6" rtl="0">
              <a:spcBef>
                <a:spcPts val="0"/>
              </a:spcBef>
              <a:buClr>
                <a:schemeClr val="accent1"/>
              </a:buClr>
              <a:buFont typeface="Old Standard TT"/>
              <a:buNone/>
              <a:defRPr sz="5400">
                <a:solidFill>
                  <a:schemeClr val="accent1"/>
                </a:solidFill>
                <a:latin typeface="Old Standard TT"/>
                <a:ea typeface="Old Standard TT"/>
                <a:cs typeface="Old Standard TT"/>
                <a:sym typeface="Old Standard TT"/>
              </a:defRPr>
            </a:lvl7pPr>
            <a:lvl8pPr indent="0" lvl="7" rtl="0">
              <a:spcBef>
                <a:spcPts val="0"/>
              </a:spcBef>
              <a:buClr>
                <a:schemeClr val="accent1"/>
              </a:buClr>
              <a:buFont typeface="Old Standard TT"/>
              <a:buNone/>
              <a:defRPr sz="5400">
                <a:solidFill>
                  <a:schemeClr val="accent1"/>
                </a:solidFill>
                <a:latin typeface="Old Standard TT"/>
                <a:ea typeface="Old Standard TT"/>
                <a:cs typeface="Old Standard TT"/>
                <a:sym typeface="Old Standard TT"/>
              </a:defRPr>
            </a:lvl8pPr>
            <a:lvl9pPr indent="0" lvl="8" rtl="0">
              <a:spcBef>
                <a:spcPts val="0"/>
              </a:spcBef>
              <a:buClr>
                <a:schemeClr val="accent1"/>
              </a:buClr>
              <a:buFont typeface="Old Standard TT"/>
              <a:buNone/>
              <a:defRPr sz="5400">
                <a:solidFill>
                  <a:schemeClr val="accent1"/>
                </a:solidFill>
                <a:latin typeface="Old Standard TT"/>
                <a:ea typeface="Old Standard TT"/>
                <a:cs typeface="Old Standard TT"/>
                <a:sym typeface="Old Standard TT"/>
              </a:defRPr>
            </a:lvl9pPr>
          </a:lstStyle>
          <a:p/>
        </p:txBody>
      </p:sp>
      <p:sp>
        <p:nvSpPr>
          <p:cNvPr id="83" name="Shape 83"/>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Arial"/>
              <a:buNone/>
            </a:pPr>
            <a:fld id="{00000000-1234-1234-1234-123412341234}" type="slidenum">
              <a:rPr b="0" i="0" lang="en" sz="1400" u="none" cap="none" strike="noStrike">
                <a:solidFill>
                  <a:schemeClr val="accent1"/>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4" name="Shape 84"/>
        <p:cNvGrpSpPr/>
        <p:nvPr/>
      </p:nvGrpSpPr>
      <p:grpSpPr>
        <a:xfrm>
          <a:off x="0" y="0"/>
          <a:ext cx="0" cy="0"/>
          <a:chOff x="0" y="0"/>
          <a:chExt cx="0" cy="0"/>
        </a:xfrm>
      </p:grpSpPr>
      <p:sp>
        <p:nvSpPr>
          <p:cNvPr id="85" name="Shape 85"/>
          <p:cNvSpPr/>
          <p:nvPr/>
        </p:nvSpPr>
        <p:spPr>
          <a:xfrm>
            <a:off x="4572000" y="-25"/>
            <a:ext cx="4572000" cy="5143500"/>
          </a:xfrm>
          <a:prstGeom prst="rect">
            <a:avLst/>
          </a:prstGeom>
          <a:solidFill>
            <a:schemeClr val="dk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86" name="Shape 86"/>
          <p:cNvCxnSpPr/>
          <p:nvPr/>
        </p:nvCxnSpPr>
        <p:spPr>
          <a:xfrm>
            <a:off x="5029675" y="4495500"/>
            <a:ext cx="686400" cy="0"/>
          </a:xfrm>
          <a:prstGeom prst="straightConnector1">
            <a:avLst/>
          </a:prstGeom>
          <a:noFill/>
          <a:ln cap="flat" cmpd="sng" w="19050">
            <a:solidFill>
              <a:schemeClr val="lt2"/>
            </a:solidFill>
            <a:prstDash val="solid"/>
            <a:round/>
            <a:headEnd len="med" w="med" type="none"/>
            <a:tailEnd len="med" w="med" type="none"/>
          </a:ln>
        </p:spPr>
      </p:cxnSp>
      <p:sp>
        <p:nvSpPr>
          <p:cNvPr id="87" name="Shape 87"/>
          <p:cNvSpPr txBox="1"/>
          <p:nvPr>
            <p:ph type="title"/>
          </p:nvPr>
        </p:nvSpPr>
        <p:spPr>
          <a:xfrm>
            <a:off x="265500" y="1382350"/>
            <a:ext cx="4045200" cy="13332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lt2"/>
              </a:buClr>
              <a:buFont typeface="Old Standard TT"/>
              <a:buNone/>
              <a:defRPr b="0" i="0" sz="4200" u="none" cap="none" strike="noStrike">
                <a:solidFill>
                  <a:schemeClr val="lt2"/>
                </a:solidFill>
                <a:latin typeface="Old Standard TT"/>
                <a:ea typeface="Old Standard TT"/>
                <a:cs typeface="Old Standard TT"/>
                <a:sym typeface="Old Standard TT"/>
              </a:defRPr>
            </a:lvl1pPr>
            <a:lvl2pPr indent="0" lvl="1" rtl="0" algn="ctr">
              <a:spcBef>
                <a:spcPts val="0"/>
              </a:spcBef>
              <a:buClr>
                <a:schemeClr val="lt2"/>
              </a:buClr>
              <a:buFont typeface="Old Standard TT"/>
              <a:buNone/>
              <a:defRPr sz="4200">
                <a:solidFill>
                  <a:schemeClr val="lt2"/>
                </a:solidFill>
                <a:latin typeface="Old Standard TT"/>
                <a:ea typeface="Old Standard TT"/>
                <a:cs typeface="Old Standard TT"/>
                <a:sym typeface="Old Standard TT"/>
              </a:defRPr>
            </a:lvl2pPr>
            <a:lvl3pPr indent="0" lvl="2" rtl="0" algn="ctr">
              <a:spcBef>
                <a:spcPts val="0"/>
              </a:spcBef>
              <a:buClr>
                <a:schemeClr val="lt2"/>
              </a:buClr>
              <a:buFont typeface="Old Standard TT"/>
              <a:buNone/>
              <a:defRPr sz="4200">
                <a:solidFill>
                  <a:schemeClr val="lt2"/>
                </a:solidFill>
                <a:latin typeface="Old Standard TT"/>
                <a:ea typeface="Old Standard TT"/>
                <a:cs typeface="Old Standard TT"/>
                <a:sym typeface="Old Standard TT"/>
              </a:defRPr>
            </a:lvl3pPr>
            <a:lvl4pPr indent="0" lvl="3" rtl="0" algn="ctr">
              <a:spcBef>
                <a:spcPts val="0"/>
              </a:spcBef>
              <a:buClr>
                <a:schemeClr val="lt2"/>
              </a:buClr>
              <a:buFont typeface="Old Standard TT"/>
              <a:buNone/>
              <a:defRPr sz="4200">
                <a:solidFill>
                  <a:schemeClr val="lt2"/>
                </a:solidFill>
                <a:latin typeface="Old Standard TT"/>
                <a:ea typeface="Old Standard TT"/>
                <a:cs typeface="Old Standard TT"/>
                <a:sym typeface="Old Standard TT"/>
              </a:defRPr>
            </a:lvl4pPr>
            <a:lvl5pPr indent="0" lvl="4" rtl="0" algn="ctr">
              <a:spcBef>
                <a:spcPts val="0"/>
              </a:spcBef>
              <a:buClr>
                <a:schemeClr val="lt2"/>
              </a:buClr>
              <a:buFont typeface="Old Standard TT"/>
              <a:buNone/>
              <a:defRPr sz="4200">
                <a:solidFill>
                  <a:schemeClr val="lt2"/>
                </a:solidFill>
                <a:latin typeface="Old Standard TT"/>
                <a:ea typeface="Old Standard TT"/>
                <a:cs typeface="Old Standard TT"/>
                <a:sym typeface="Old Standard TT"/>
              </a:defRPr>
            </a:lvl5pPr>
            <a:lvl6pPr indent="0" lvl="5" rtl="0" algn="ctr">
              <a:spcBef>
                <a:spcPts val="0"/>
              </a:spcBef>
              <a:buClr>
                <a:schemeClr val="lt2"/>
              </a:buClr>
              <a:buFont typeface="Old Standard TT"/>
              <a:buNone/>
              <a:defRPr sz="4200">
                <a:solidFill>
                  <a:schemeClr val="lt2"/>
                </a:solidFill>
                <a:latin typeface="Old Standard TT"/>
                <a:ea typeface="Old Standard TT"/>
                <a:cs typeface="Old Standard TT"/>
                <a:sym typeface="Old Standard TT"/>
              </a:defRPr>
            </a:lvl6pPr>
            <a:lvl7pPr indent="0" lvl="6" rtl="0" algn="ctr">
              <a:spcBef>
                <a:spcPts val="0"/>
              </a:spcBef>
              <a:buClr>
                <a:schemeClr val="lt2"/>
              </a:buClr>
              <a:buFont typeface="Old Standard TT"/>
              <a:buNone/>
              <a:defRPr sz="4200">
                <a:solidFill>
                  <a:schemeClr val="lt2"/>
                </a:solidFill>
                <a:latin typeface="Old Standard TT"/>
                <a:ea typeface="Old Standard TT"/>
                <a:cs typeface="Old Standard TT"/>
                <a:sym typeface="Old Standard TT"/>
              </a:defRPr>
            </a:lvl7pPr>
            <a:lvl8pPr indent="0" lvl="7" rtl="0" algn="ctr">
              <a:spcBef>
                <a:spcPts val="0"/>
              </a:spcBef>
              <a:buClr>
                <a:schemeClr val="lt2"/>
              </a:buClr>
              <a:buFont typeface="Old Standard TT"/>
              <a:buNone/>
              <a:defRPr sz="4200">
                <a:solidFill>
                  <a:schemeClr val="lt2"/>
                </a:solidFill>
                <a:latin typeface="Old Standard TT"/>
                <a:ea typeface="Old Standard TT"/>
                <a:cs typeface="Old Standard TT"/>
                <a:sym typeface="Old Standard TT"/>
              </a:defRPr>
            </a:lvl8pPr>
            <a:lvl9pPr indent="0" lvl="8" rtl="0" algn="ctr">
              <a:spcBef>
                <a:spcPts val="0"/>
              </a:spcBef>
              <a:buClr>
                <a:schemeClr val="lt2"/>
              </a:buClr>
              <a:buFont typeface="Old Standard TT"/>
              <a:buNone/>
              <a:defRPr sz="4200">
                <a:solidFill>
                  <a:schemeClr val="lt2"/>
                </a:solidFill>
                <a:latin typeface="Old Standard TT"/>
                <a:ea typeface="Old Standard TT"/>
                <a:cs typeface="Old Standard TT"/>
                <a:sym typeface="Old Standard TT"/>
              </a:defRPr>
            </a:lvl9pPr>
          </a:lstStyle>
          <a:p/>
        </p:txBody>
      </p:sp>
      <p:sp>
        <p:nvSpPr>
          <p:cNvPr id="88" name="Shape 88"/>
          <p:cNvSpPr txBox="1"/>
          <p:nvPr>
            <p:ph idx="1" type="subTitle"/>
          </p:nvPr>
        </p:nvSpPr>
        <p:spPr>
          <a:xfrm>
            <a:off x="265500" y="2769000"/>
            <a:ext cx="4045200" cy="13455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1"/>
              </a:buClr>
              <a:buFont typeface="Old Standard TT"/>
              <a:buNone/>
              <a:defRPr b="0" i="0" sz="2100" u="none" cap="none" strike="noStrike">
                <a:solidFill>
                  <a:schemeClr val="dk1"/>
                </a:solidFill>
                <a:latin typeface="Old Standard TT"/>
                <a:ea typeface="Old Standard TT"/>
                <a:cs typeface="Old Standard TT"/>
                <a:sym typeface="Old Standard TT"/>
              </a:defRPr>
            </a:lvl1pPr>
            <a:lvl2pPr indent="0" lvl="1" marL="457200" marR="0" rtl="0" algn="ctr">
              <a:lnSpc>
                <a:spcPct val="100000"/>
              </a:lnSpc>
              <a:spcBef>
                <a:spcPts val="0"/>
              </a:spcBef>
              <a:spcAft>
                <a:spcPts val="0"/>
              </a:spcAft>
              <a:buClr>
                <a:schemeClr val="dk1"/>
              </a:buClr>
              <a:buFont typeface="Old Standard TT"/>
              <a:buNone/>
              <a:defRPr b="0" i="0" sz="2100" u="none" cap="none" strike="noStrike">
                <a:solidFill>
                  <a:schemeClr val="dk1"/>
                </a:solidFill>
                <a:latin typeface="Old Standard TT"/>
                <a:ea typeface="Old Standard TT"/>
                <a:cs typeface="Old Standard TT"/>
                <a:sym typeface="Old Standard TT"/>
              </a:defRPr>
            </a:lvl2pPr>
            <a:lvl3pPr indent="0" lvl="2" marL="914400" marR="0" rtl="0" algn="ctr">
              <a:lnSpc>
                <a:spcPct val="100000"/>
              </a:lnSpc>
              <a:spcBef>
                <a:spcPts val="0"/>
              </a:spcBef>
              <a:spcAft>
                <a:spcPts val="0"/>
              </a:spcAft>
              <a:buClr>
                <a:schemeClr val="dk1"/>
              </a:buClr>
              <a:buFont typeface="Old Standard TT"/>
              <a:buNone/>
              <a:defRPr b="0" i="0" sz="2100" u="none" cap="none" strike="noStrike">
                <a:solidFill>
                  <a:schemeClr val="dk1"/>
                </a:solidFill>
                <a:latin typeface="Old Standard TT"/>
                <a:ea typeface="Old Standard TT"/>
                <a:cs typeface="Old Standard TT"/>
                <a:sym typeface="Old Standard TT"/>
              </a:defRPr>
            </a:lvl3pPr>
            <a:lvl4pPr indent="0" lvl="3" marL="1371600" marR="0" rtl="0" algn="ctr">
              <a:lnSpc>
                <a:spcPct val="100000"/>
              </a:lnSpc>
              <a:spcBef>
                <a:spcPts val="0"/>
              </a:spcBef>
              <a:spcAft>
                <a:spcPts val="0"/>
              </a:spcAft>
              <a:buClr>
                <a:schemeClr val="dk1"/>
              </a:buClr>
              <a:buFont typeface="Old Standard TT"/>
              <a:buNone/>
              <a:defRPr b="0" i="0" sz="2100" u="none" cap="none" strike="noStrike">
                <a:solidFill>
                  <a:schemeClr val="dk1"/>
                </a:solidFill>
                <a:latin typeface="Old Standard TT"/>
                <a:ea typeface="Old Standard TT"/>
                <a:cs typeface="Old Standard TT"/>
                <a:sym typeface="Old Standard TT"/>
              </a:defRPr>
            </a:lvl4pPr>
            <a:lvl5pPr indent="0" lvl="4" marL="1828800" marR="0" rtl="0" algn="ctr">
              <a:lnSpc>
                <a:spcPct val="100000"/>
              </a:lnSpc>
              <a:spcBef>
                <a:spcPts val="0"/>
              </a:spcBef>
              <a:spcAft>
                <a:spcPts val="0"/>
              </a:spcAft>
              <a:buClr>
                <a:schemeClr val="dk1"/>
              </a:buClr>
              <a:buFont typeface="Old Standard TT"/>
              <a:buNone/>
              <a:defRPr b="0" i="0" sz="2100" u="none" cap="none" strike="noStrike">
                <a:solidFill>
                  <a:schemeClr val="dk1"/>
                </a:solidFill>
                <a:latin typeface="Old Standard TT"/>
                <a:ea typeface="Old Standard TT"/>
                <a:cs typeface="Old Standard TT"/>
                <a:sym typeface="Old Standard TT"/>
              </a:defRPr>
            </a:lvl5pPr>
            <a:lvl6pPr indent="0" lvl="5" marL="2286000" marR="0" rtl="0" algn="ctr">
              <a:lnSpc>
                <a:spcPct val="100000"/>
              </a:lnSpc>
              <a:spcBef>
                <a:spcPts val="0"/>
              </a:spcBef>
              <a:spcAft>
                <a:spcPts val="0"/>
              </a:spcAft>
              <a:buClr>
                <a:schemeClr val="dk1"/>
              </a:buClr>
              <a:buFont typeface="Old Standard TT"/>
              <a:buNone/>
              <a:defRPr b="0" i="0" sz="2100" u="none" cap="none" strike="noStrike">
                <a:solidFill>
                  <a:schemeClr val="dk1"/>
                </a:solidFill>
                <a:latin typeface="Old Standard TT"/>
                <a:ea typeface="Old Standard TT"/>
                <a:cs typeface="Old Standard TT"/>
                <a:sym typeface="Old Standard TT"/>
              </a:defRPr>
            </a:lvl6pPr>
            <a:lvl7pPr indent="0" lvl="6" marL="2743200" marR="0" rtl="0" algn="ctr">
              <a:lnSpc>
                <a:spcPct val="100000"/>
              </a:lnSpc>
              <a:spcBef>
                <a:spcPts val="0"/>
              </a:spcBef>
              <a:spcAft>
                <a:spcPts val="0"/>
              </a:spcAft>
              <a:buClr>
                <a:schemeClr val="dk1"/>
              </a:buClr>
              <a:buFont typeface="Old Standard TT"/>
              <a:buNone/>
              <a:defRPr b="0" i="0" sz="2100" u="none" cap="none" strike="noStrike">
                <a:solidFill>
                  <a:schemeClr val="dk1"/>
                </a:solidFill>
                <a:latin typeface="Old Standard TT"/>
                <a:ea typeface="Old Standard TT"/>
                <a:cs typeface="Old Standard TT"/>
                <a:sym typeface="Old Standard TT"/>
              </a:defRPr>
            </a:lvl7pPr>
            <a:lvl8pPr indent="0" lvl="7" marL="3200400" marR="0" rtl="0" algn="ctr">
              <a:lnSpc>
                <a:spcPct val="100000"/>
              </a:lnSpc>
              <a:spcBef>
                <a:spcPts val="0"/>
              </a:spcBef>
              <a:spcAft>
                <a:spcPts val="0"/>
              </a:spcAft>
              <a:buClr>
                <a:schemeClr val="dk1"/>
              </a:buClr>
              <a:buFont typeface="Old Standard TT"/>
              <a:buNone/>
              <a:defRPr b="0" i="0" sz="2100" u="none" cap="none" strike="noStrike">
                <a:solidFill>
                  <a:schemeClr val="dk1"/>
                </a:solidFill>
                <a:latin typeface="Old Standard TT"/>
                <a:ea typeface="Old Standard TT"/>
                <a:cs typeface="Old Standard TT"/>
                <a:sym typeface="Old Standard TT"/>
              </a:defRPr>
            </a:lvl8pPr>
            <a:lvl9pPr indent="0" lvl="8" marL="3657600" marR="0" rtl="0" algn="ctr">
              <a:lnSpc>
                <a:spcPct val="100000"/>
              </a:lnSpc>
              <a:spcBef>
                <a:spcPts val="0"/>
              </a:spcBef>
              <a:spcAft>
                <a:spcPts val="0"/>
              </a:spcAft>
              <a:buClr>
                <a:schemeClr val="dk1"/>
              </a:buClr>
              <a:buFont typeface="Old Standard TT"/>
              <a:buNone/>
              <a:defRPr b="0" i="0" sz="2100" u="none" cap="none" strike="noStrike">
                <a:solidFill>
                  <a:schemeClr val="dk1"/>
                </a:solidFill>
                <a:latin typeface="Old Standard TT"/>
                <a:ea typeface="Old Standard TT"/>
                <a:cs typeface="Old Standard TT"/>
                <a:sym typeface="Old Standard TT"/>
              </a:defRPr>
            </a:lvl9pPr>
          </a:lstStyle>
          <a:p/>
        </p:txBody>
      </p:sp>
      <p:sp>
        <p:nvSpPr>
          <p:cNvPr id="89" name="Shape 89"/>
          <p:cNvSpPr txBox="1"/>
          <p:nvPr>
            <p:ph idx="2" type="body"/>
          </p:nvPr>
        </p:nvSpPr>
        <p:spPr>
          <a:xfrm>
            <a:off x="4939500" y="724200"/>
            <a:ext cx="3837000" cy="3695100"/>
          </a:xfrm>
          <a:prstGeom prst="rect">
            <a:avLst/>
          </a:prstGeom>
          <a:noFill/>
          <a:ln>
            <a:noFill/>
          </a:ln>
        </p:spPr>
        <p:txBody>
          <a:bodyPr anchorCtr="0" anchor="ctr" bIns="91425" lIns="91425" rIns="91425" wrap="square" tIns="91425"/>
          <a:lstStyle>
            <a:lvl1pPr indent="0" lvl="0" marL="0" marR="0" rtl="0" algn="l">
              <a:lnSpc>
                <a:spcPct val="115000"/>
              </a:lnSpc>
              <a:spcBef>
                <a:spcPts val="0"/>
              </a:spcBef>
              <a:spcAft>
                <a:spcPts val="1600"/>
              </a:spcAft>
              <a:buClr>
                <a:schemeClr val="accent1"/>
              </a:buClr>
              <a:buFont typeface="Old Standard TT"/>
              <a:buNone/>
              <a:defRPr b="0" i="0" sz="1800" u="none" cap="none" strike="noStrike">
                <a:solidFill>
                  <a:schemeClr val="accent1"/>
                </a:solidFill>
                <a:latin typeface="Old Standard TT"/>
                <a:ea typeface="Old Standard TT"/>
                <a:cs typeface="Old Standard TT"/>
                <a:sym typeface="Old Standard TT"/>
              </a:defRPr>
            </a:lvl1pPr>
            <a:lvl2pPr indent="0" lvl="1" marL="457200" marR="0" rtl="0" algn="l">
              <a:lnSpc>
                <a:spcPct val="115000"/>
              </a:lnSpc>
              <a:spcBef>
                <a:spcPts val="0"/>
              </a:spcBef>
              <a:spcAft>
                <a:spcPts val="1600"/>
              </a:spcAft>
              <a:buClr>
                <a:schemeClr val="accent1"/>
              </a:buClr>
              <a:buFont typeface="Old Standard TT"/>
              <a:buNone/>
              <a:defRPr b="0" i="0" sz="1400" u="none" cap="none" strike="noStrike">
                <a:solidFill>
                  <a:schemeClr val="accent1"/>
                </a:solidFill>
                <a:latin typeface="Old Standard TT"/>
                <a:ea typeface="Old Standard TT"/>
                <a:cs typeface="Old Standard TT"/>
                <a:sym typeface="Old Standard TT"/>
              </a:defRPr>
            </a:lvl2pPr>
            <a:lvl3pPr indent="0" lvl="2" marL="914400" marR="0" rtl="0" algn="l">
              <a:lnSpc>
                <a:spcPct val="115000"/>
              </a:lnSpc>
              <a:spcBef>
                <a:spcPts val="0"/>
              </a:spcBef>
              <a:spcAft>
                <a:spcPts val="1600"/>
              </a:spcAft>
              <a:buClr>
                <a:schemeClr val="accent1"/>
              </a:buClr>
              <a:buFont typeface="Old Standard TT"/>
              <a:buNone/>
              <a:defRPr b="0" i="0" sz="1400" u="none" cap="none" strike="noStrike">
                <a:solidFill>
                  <a:schemeClr val="accent1"/>
                </a:solidFill>
                <a:latin typeface="Old Standard TT"/>
                <a:ea typeface="Old Standard TT"/>
                <a:cs typeface="Old Standard TT"/>
                <a:sym typeface="Old Standard TT"/>
              </a:defRPr>
            </a:lvl3pPr>
            <a:lvl4pPr indent="0" lvl="3" marL="1371600" marR="0" rtl="0" algn="l">
              <a:lnSpc>
                <a:spcPct val="115000"/>
              </a:lnSpc>
              <a:spcBef>
                <a:spcPts val="0"/>
              </a:spcBef>
              <a:spcAft>
                <a:spcPts val="1600"/>
              </a:spcAft>
              <a:buClr>
                <a:schemeClr val="accent1"/>
              </a:buClr>
              <a:buFont typeface="Old Standard TT"/>
              <a:buNone/>
              <a:defRPr b="0" i="0" sz="1400" u="none" cap="none" strike="noStrike">
                <a:solidFill>
                  <a:schemeClr val="accent1"/>
                </a:solidFill>
                <a:latin typeface="Old Standard TT"/>
                <a:ea typeface="Old Standard TT"/>
                <a:cs typeface="Old Standard TT"/>
                <a:sym typeface="Old Standard TT"/>
              </a:defRPr>
            </a:lvl4pPr>
            <a:lvl5pPr indent="0" lvl="4" marL="1828800" marR="0" rtl="0" algn="l">
              <a:lnSpc>
                <a:spcPct val="115000"/>
              </a:lnSpc>
              <a:spcBef>
                <a:spcPts val="0"/>
              </a:spcBef>
              <a:spcAft>
                <a:spcPts val="1600"/>
              </a:spcAft>
              <a:buClr>
                <a:schemeClr val="accent1"/>
              </a:buClr>
              <a:buFont typeface="Old Standard TT"/>
              <a:buNone/>
              <a:defRPr b="0" i="0" sz="1400" u="none" cap="none" strike="noStrike">
                <a:solidFill>
                  <a:schemeClr val="accent1"/>
                </a:solidFill>
                <a:latin typeface="Old Standard TT"/>
                <a:ea typeface="Old Standard TT"/>
                <a:cs typeface="Old Standard TT"/>
                <a:sym typeface="Old Standard TT"/>
              </a:defRPr>
            </a:lvl5pPr>
            <a:lvl6pPr indent="0" lvl="5" marL="2286000" marR="0" rtl="0" algn="l">
              <a:lnSpc>
                <a:spcPct val="115000"/>
              </a:lnSpc>
              <a:spcBef>
                <a:spcPts val="0"/>
              </a:spcBef>
              <a:spcAft>
                <a:spcPts val="1600"/>
              </a:spcAft>
              <a:buClr>
                <a:schemeClr val="accent1"/>
              </a:buClr>
              <a:buFont typeface="Old Standard TT"/>
              <a:buNone/>
              <a:defRPr b="0" i="0" sz="1400" u="none" cap="none" strike="noStrike">
                <a:solidFill>
                  <a:schemeClr val="accent1"/>
                </a:solidFill>
                <a:latin typeface="Old Standard TT"/>
                <a:ea typeface="Old Standard TT"/>
                <a:cs typeface="Old Standard TT"/>
                <a:sym typeface="Old Standard TT"/>
              </a:defRPr>
            </a:lvl6pPr>
            <a:lvl7pPr indent="0" lvl="6" marL="2743200" marR="0" rtl="0" algn="l">
              <a:lnSpc>
                <a:spcPct val="115000"/>
              </a:lnSpc>
              <a:spcBef>
                <a:spcPts val="0"/>
              </a:spcBef>
              <a:spcAft>
                <a:spcPts val="1600"/>
              </a:spcAft>
              <a:buClr>
                <a:schemeClr val="accent1"/>
              </a:buClr>
              <a:buFont typeface="Old Standard TT"/>
              <a:buNone/>
              <a:defRPr b="0" i="0" sz="1400" u="none" cap="none" strike="noStrike">
                <a:solidFill>
                  <a:schemeClr val="accent1"/>
                </a:solidFill>
                <a:latin typeface="Old Standard TT"/>
                <a:ea typeface="Old Standard TT"/>
                <a:cs typeface="Old Standard TT"/>
                <a:sym typeface="Old Standard TT"/>
              </a:defRPr>
            </a:lvl7pPr>
            <a:lvl8pPr indent="0" lvl="7" marL="3200400" marR="0" rtl="0" algn="l">
              <a:lnSpc>
                <a:spcPct val="115000"/>
              </a:lnSpc>
              <a:spcBef>
                <a:spcPts val="0"/>
              </a:spcBef>
              <a:spcAft>
                <a:spcPts val="1600"/>
              </a:spcAft>
              <a:buClr>
                <a:schemeClr val="accent1"/>
              </a:buClr>
              <a:buFont typeface="Old Standard TT"/>
              <a:buNone/>
              <a:defRPr b="0" i="0" sz="1400" u="none" cap="none" strike="noStrike">
                <a:solidFill>
                  <a:schemeClr val="accent1"/>
                </a:solidFill>
                <a:latin typeface="Old Standard TT"/>
                <a:ea typeface="Old Standard TT"/>
                <a:cs typeface="Old Standard TT"/>
                <a:sym typeface="Old Standard TT"/>
              </a:defRPr>
            </a:lvl8pPr>
            <a:lvl9pPr indent="0" lvl="8" marL="3657600" marR="0" rtl="0" algn="l">
              <a:lnSpc>
                <a:spcPct val="115000"/>
              </a:lnSpc>
              <a:spcBef>
                <a:spcPts val="0"/>
              </a:spcBef>
              <a:spcAft>
                <a:spcPts val="1600"/>
              </a:spcAft>
              <a:buClr>
                <a:schemeClr val="accent1"/>
              </a:buClr>
              <a:buFont typeface="Old Standard TT"/>
              <a:buNone/>
              <a:defRPr b="0" i="0" sz="1400" u="none" cap="none" strike="noStrike">
                <a:solidFill>
                  <a:schemeClr val="accent1"/>
                </a:solidFill>
                <a:latin typeface="Old Standard TT"/>
                <a:ea typeface="Old Standard TT"/>
                <a:cs typeface="Old Standard TT"/>
                <a:sym typeface="Old Standard TT"/>
              </a:defRPr>
            </a:lvl9pPr>
          </a:lstStyle>
          <a:p/>
        </p:txBody>
      </p:sp>
      <p:sp>
        <p:nvSpPr>
          <p:cNvPr id="90" name="Shape 90"/>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Arial"/>
              <a:buNone/>
            </a:pPr>
            <a:fld id="{00000000-1234-1234-1234-123412341234}" type="slidenum">
              <a:rPr b="0" i="0" lang="en" sz="1400" u="none" cap="none" strike="noStrike">
                <a:solidFill>
                  <a:schemeClr val="accen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1" name="Shape 91"/>
        <p:cNvGrpSpPr/>
        <p:nvPr/>
      </p:nvGrpSpPr>
      <p:grpSpPr>
        <a:xfrm>
          <a:off x="0" y="0"/>
          <a:ext cx="0" cy="0"/>
          <a:chOff x="0" y="0"/>
          <a:chExt cx="0" cy="0"/>
        </a:xfrm>
      </p:grpSpPr>
      <p:sp>
        <p:nvSpPr>
          <p:cNvPr id="92" name="Shape 92"/>
          <p:cNvSpPr txBox="1"/>
          <p:nvPr>
            <p:ph idx="1" type="body"/>
          </p:nvPr>
        </p:nvSpPr>
        <p:spPr>
          <a:xfrm>
            <a:off x="311700" y="4230575"/>
            <a:ext cx="5998800" cy="60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Font typeface="Old Standard TT"/>
              <a:buNone/>
              <a:defRPr b="0" i="0" sz="1800" u="none" cap="none" strike="noStrike">
                <a:solidFill>
                  <a:schemeClr val="dk1"/>
                </a:solidFill>
                <a:latin typeface="Old Standard TT"/>
                <a:ea typeface="Old Standard TT"/>
                <a:cs typeface="Old Standard TT"/>
                <a:sym typeface="Old Standard TT"/>
              </a:defRPr>
            </a:lvl1pPr>
            <a:lvl2pPr indent="0" lvl="1" marL="4572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2pPr>
            <a:lvl3pPr indent="0" lvl="2" marL="9144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3pPr>
            <a:lvl4pPr indent="0" lvl="3" marL="13716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4pPr>
            <a:lvl5pPr indent="0" lvl="4" marL="18288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5pPr>
            <a:lvl6pPr indent="0" lvl="5" marL="22860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6pPr>
            <a:lvl7pPr indent="0" lvl="6" marL="27432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7pPr>
            <a:lvl8pPr indent="0" lvl="7" marL="32004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8pPr>
            <a:lvl9pPr indent="0" lvl="8" marL="3657600" marR="0" rtl="0" algn="l">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9pPr>
          </a:lstStyle>
          <a:p/>
        </p:txBody>
      </p:sp>
      <p:sp>
        <p:nvSpPr>
          <p:cNvPr id="93" name="Shape 93"/>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94" name="Shape 94"/>
        <p:cNvGrpSpPr/>
        <p:nvPr/>
      </p:nvGrpSpPr>
      <p:grpSpPr>
        <a:xfrm>
          <a:off x="0" y="0"/>
          <a:ext cx="0" cy="0"/>
          <a:chOff x="0" y="0"/>
          <a:chExt cx="0" cy="0"/>
        </a:xfrm>
      </p:grpSpPr>
      <p:sp>
        <p:nvSpPr>
          <p:cNvPr id="95" name="Shape 95"/>
          <p:cNvSpPr txBox="1"/>
          <p:nvPr>
            <p:ph type="title"/>
          </p:nvPr>
        </p:nvSpPr>
        <p:spPr>
          <a:xfrm>
            <a:off x="311700" y="1039650"/>
            <a:ext cx="8520600" cy="21063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Font typeface="Old Standard TT"/>
              <a:buNone/>
              <a:defRPr b="1" i="0" sz="14000" u="none" cap="none" strike="noStrike">
                <a:solidFill>
                  <a:schemeClr val="dk1"/>
                </a:solidFill>
                <a:latin typeface="Old Standard TT"/>
                <a:ea typeface="Old Standard TT"/>
                <a:cs typeface="Old Standard TT"/>
                <a:sym typeface="Old Standard TT"/>
              </a:defRPr>
            </a:lvl1pPr>
            <a:lvl2pPr indent="0" lvl="1" rtl="0" algn="ctr">
              <a:spcBef>
                <a:spcPts val="0"/>
              </a:spcBef>
              <a:buClr>
                <a:schemeClr val="dk1"/>
              </a:buClr>
              <a:buFont typeface="Old Standard TT"/>
              <a:buNone/>
              <a:defRPr b="1" sz="14000">
                <a:solidFill>
                  <a:schemeClr val="dk1"/>
                </a:solidFill>
                <a:latin typeface="Old Standard TT"/>
                <a:ea typeface="Old Standard TT"/>
                <a:cs typeface="Old Standard TT"/>
                <a:sym typeface="Old Standard TT"/>
              </a:defRPr>
            </a:lvl2pPr>
            <a:lvl3pPr indent="0" lvl="2" rtl="0" algn="ctr">
              <a:spcBef>
                <a:spcPts val="0"/>
              </a:spcBef>
              <a:buClr>
                <a:schemeClr val="dk1"/>
              </a:buClr>
              <a:buFont typeface="Old Standard TT"/>
              <a:buNone/>
              <a:defRPr b="1" sz="14000">
                <a:solidFill>
                  <a:schemeClr val="dk1"/>
                </a:solidFill>
                <a:latin typeface="Old Standard TT"/>
                <a:ea typeface="Old Standard TT"/>
                <a:cs typeface="Old Standard TT"/>
                <a:sym typeface="Old Standard TT"/>
              </a:defRPr>
            </a:lvl3pPr>
            <a:lvl4pPr indent="0" lvl="3" rtl="0" algn="ctr">
              <a:spcBef>
                <a:spcPts val="0"/>
              </a:spcBef>
              <a:buClr>
                <a:schemeClr val="dk1"/>
              </a:buClr>
              <a:buFont typeface="Old Standard TT"/>
              <a:buNone/>
              <a:defRPr b="1" sz="14000">
                <a:solidFill>
                  <a:schemeClr val="dk1"/>
                </a:solidFill>
                <a:latin typeface="Old Standard TT"/>
                <a:ea typeface="Old Standard TT"/>
                <a:cs typeface="Old Standard TT"/>
                <a:sym typeface="Old Standard TT"/>
              </a:defRPr>
            </a:lvl4pPr>
            <a:lvl5pPr indent="0" lvl="4" rtl="0" algn="ctr">
              <a:spcBef>
                <a:spcPts val="0"/>
              </a:spcBef>
              <a:buClr>
                <a:schemeClr val="dk1"/>
              </a:buClr>
              <a:buFont typeface="Old Standard TT"/>
              <a:buNone/>
              <a:defRPr b="1" sz="14000">
                <a:solidFill>
                  <a:schemeClr val="dk1"/>
                </a:solidFill>
                <a:latin typeface="Old Standard TT"/>
                <a:ea typeface="Old Standard TT"/>
                <a:cs typeface="Old Standard TT"/>
                <a:sym typeface="Old Standard TT"/>
              </a:defRPr>
            </a:lvl5pPr>
            <a:lvl6pPr indent="0" lvl="5" rtl="0" algn="ctr">
              <a:spcBef>
                <a:spcPts val="0"/>
              </a:spcBef>
              <a:buClr>
                <a:schemeClr val="dk1"/>
              </a:buClr>
              <a:buFont typeface="Old Standard TT"/>
              <a:buNone/>
              <a:defRPr b="1" sz="14000">
                <a:solidFill>
                  <a:schemeClr val="dk1"/>
                </a:solidFill>
                <a:latin typeface="Old Standard TT"/>
                <a:ea typeface="Old Standard TT"/>
                <a:cs typeface="Old Standard TT"/>
                <a:sym typeface="Old Standard TT"/>
              </a:defRPr>
            </a:lvl6pPr>
            <a:lvl7pPr indent="0" lvl="6" rtl="0" algn="ctr">
              <a:spcBef>
                <a:spcPts val="0"/>
              </a:spcBef>
              <a:buClr>
                <a:schemeClr val="dk1"/>
              </a:buClr>
              <a:buFont typeface="Old Standard TT"/>
              <a:buNone/>
              <a:defRPr b="1" sz="14000">
                <a:solidFill>
                  <a:schemeClr val="dk1"/>
                </a:solidFill>
                <a:latin typeface="Old Standard TT"/>
                <a:ea typeface="Old Standard TT"/>
                <a:cs typeface="Old Standard TT"/>
                <a:sym typeface="Old Standard TT"/>
              </a:defRPr>
            </a:lvl7pPr>
            <a:lvl8pPr indent="0" lvl="7" rtl="0" algn="ctr">
              <a:spcBef>
                <a:spcPts val="0"/>
              </a:spcBef>
              <a:buClr>
                <a:schemeClr val="dk1"/>
              </a:buClr>
              <a:buFont typeface="Old Standard TT"/>
              <a:buNone/>
              <a:defRPr b="1" sz="14000">
                <a:solidFill>
                  <a:schemeClr val="dk1"/>
                </a:solidFill>
                <a:latin typeface="Old Standard TT"/>
                <a:ea typeface="Old Standard TT"/>
                <a:cs typeface="Old Standard TT"/>
                <a:sym typeface="Old Standard TT"/>
              </a:defRPr>
            </a:lvl8pPr>
            <a:lvl9pPr indent="0" lvl="8" rtl="0" algn="ctr">
              <a:spcBef>
                <a:spcPts val="0"/>
              </a:spcBef>
              <a:buClr>
                <a:schemeClr val="dk1"/>
              </a:buClr>
              <a:buFont typeface="Old Standard TT"/>
              <a:buNone/>
              <a:defRPr b="1" sz="14000">
                <a:solidFill>
                  <a:schemeClr val="dk1"/>
                </a:solidFill>
                <a:latin typeface="Old Standard TT"/>
                <a:ea typeface="Old Standard TT"/>
                <a:cs typeface="Old Standard TT"/>
                <a:sym typeface="Old Standard TT"/>
              </a:defRPr>
            </a:lvl9pPr>
          </a:lstStyle>
          <a:p/>
        </p:txBody>
      </p:sp>
      <p:sp>
        <p:nvSpPr>
          <p:cNvPr id="96" name="Shape 96"/>
          <p:cNvSpPr txBox="1"/>
          <p:nvPr>
            <p:ph idx="1" type="body"/>
          </p:nvPr>
        </p:nvSpPr>
        <p:spPr>
          <a:xfrm>
            <a:off x="311700" y="3228425"/>
            <a:ext cx="8520600" cy="1300800"/>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dk1"/>
              </a:buClr>
              <a:buFont typeface="Old Standard TT"/>
              <a:buNone/>
              <a:defRPr b="0" i="0" sz="1800" u="none" cap="none" strike="noStrike">
                <a:solidFill>
                  <a:schemeClr val="dk1"/>
                </a:solidFill>
                <a:latin typeface="Old Standard TT"/>
                <a:ea typeface="Old Standard TT"/>
                <a:cs typeface="Old Standard TT"/>
                <a:sym typeface="Old Standard TT"/>
              </a:defRPr>
            </a:lvl1pPr>
            <a:lvl2pPr indent="0" lvl="1" marL="457200" marR="0" rtl="0" algn="ctr">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2pPr>
            <a:lvl3pPr indent="0" lvl="2" marL="914400" marR="0" rtl="0" algn="ctr">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3pPr>
            <a:lvl4pPr indent="0" lvl="3" marL="1371600" marR="0" rtl="0" algn="ctr">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4pPr>
            <a:lvl5pPr indent="0" lvl="4" marL="1828800" marR="0" rtl="0" algn="ctr">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5pPr>
            <a:lvl6pPr indent="0" lvl="5" marL="2286000" marR="0" rtl="0" algn="ctr">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6pPr>
            <a:lvl7pPr indent="0" lvl="6" marL="2743200" marR="0" rtl="0" algn="ctr">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7pPr>
            <a:lvl8pPr indent="0" lvl="7" marL="3200400" marR="0" rtl="0" algn="ctr">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8pPr>
            <a:lvl9pPr indent="0" lvl="8" marL="3657600" marR="0" rtl="0" algn="ctr">
              <a:lnSpc>
                <a:spcPct val="115000"/>
              </a:lnSpc>
              <a:spcBef>
                <a:spcPts val="0"/>
              </a:spcBef>
              <a:spcAft>
                <a:spcPts val="1600"/>
              </a:spcAft>
              <a:buClr>
                <a:schemeClr val="dk1"/>
              </a:buClr>
              <a:buFont typeface="Old Standard TT"/>
              <a:buNone/>
              <a:defRPr b="0" i="0" sz="1400" u="none" cap="none" strike="noStrike">
                <a:solidFill>
                  <a:schemeClr val="dk1"/>
                </a:solidFill>
                <a:latin typeface="Old Standard TT"/>
                <a:ea typeface="Old Standard TT"/>
                <a:cs typeface="Old Standard TT"/>
                <a:sym typeface="Old Standard TT"/>
              </a:defRPr>
            </a:lvl9pPr>
          </a:lstStyle>
          <a:p/>
        </p:txBody>
      </p:sp>
      <p:sp>
        <p:nvSpPr>
          <p:cNvPr id="97" name="Shape 97"/>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8" name="Shape 98"/>
        <p:cNvGrpSpPr/>
        <p:nvPr/>
      </p:nvGrpSpPr>
      <p:grpSpPr>
        <a:xfrm>
          <a:off x="0" y="0"/>
          <a:ext cx="0" cy="0"/>
          <a:chOff x="0" y="0"/>
          <a:chExt cx="0" cy="0"/>
        </a:xfrm>
      </p:grpSpPr>
      <p:sp>
        <p:nvSpPr>
          <p:cNvPr id="99" name="Shape 99"/>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613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Old Standard TT"/>
              <a:buNone/>
              <a:defRPr b="0" i="0" sz="3000" u="none" cap="none" strike="noStrike">
                <a:solidFill>
                  <a:schemeClr val="dk1"/>
                </a:solidFill>
                <a:latin typeface="Old Standard TT"/>
                <a:ea typeface="Old Standard TT"/>
                <a:cs typeface="Old Standard TT"/>
                <a:sym typeface="Old Standard TT"/>
              </a:defRPr>
            </a:lvl1pPr>
            <a:lvl2pPr indent="0" lvl="1"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2pPr>
            <a:lvl3pPr indent="0" lvl="2"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3pPr>
            <a:lvl4pPr indent="0" lvl="3"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4pPr>
            <a:lvl5pPr indent="0" lvl="4"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5pPr>
            <a:lvl6pPr indent="0" lvl="5"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6pPr>
            <a:lvl7pPr indent="0" lvl="6"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7pPr>
            <a:lvl8pPr indent="0" lvl="7"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8pPr>
            <a:lvl9pPr indent="0" lvl="8" rtl="0">
              <a:spcBef>
                <a:spcPts val="0"/>
              </a:spcBef>
              <a:buClr>
                <a:schemeClr val="dk1"/>
              </a:buClr>
              <a:buFont typeface="Old Standard TT"/>
              <a:buNone/>
              <a:defRPr sz="3000">
                <a:solidFill>
                  <a:schemeClr val="dk1"/>
                </a:solidFill>
                <a:latin typeface="Old Standard TT"/>
                <a:ea typeface="Old Standard TT"/>
                <a:cs typeface="Old Standard TT"/>
                <a:sym typeface="Old Standard TT"/>
              </a:defRPr>
            </a:lvl9pPr>
          </a:lstStyle>
          <a:p/>
        </p:txBody>
      </p:sp>
      <p:sp>
        <p:nvSpPr>
          <p:cNvPr id="52" name="Shape 52"/>
          <p:cNvSpPr txBox="1"/>
          <p:nvPr>
            <p:ph idx="1" type="body"/>
          </p:nvPr>
        </p:nvSpPr>
        <p:spPr>
          <a:xfrm>
            <a:off x="311700" y="1171600"/>
            <a:ext cx="8520600" cy="33972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1"/>
              </a:buClr>
              <a:buFont typeface="Old Standard TT"/>
              <a:buChar char="●"/>
              <a:defRPr b="0" i="0" sz="1800" u="none" cap="none" strike="noStrike">
                <a:solidFill>
                  <a:schemeClr val="dk1"/>
                </a:solidFill>
                <a:latin typeface="Old Standard TT"/>
                <a:ea typeface="Old Standard TT"/>
                <a:cs typeface="Old Standard TT"/>
                <a:sym typeface="Old Standard TT"/>
              </a:defRPr>
            </a:lvl1pPr>
            <a:lvl2pPr indent="0" lvl="1" marL="457200" marR="0" rtl="0" algn="l">
              <a:lnSpc>
                <a:spcPct val="115000"/>
              </a:lnSpc>
              <a:spcBef>
                <a:spcPts val="0"/>
              </a:spcBef>
              <a:spcAft>
                <a:spcPts val="1600"/>
              </a:spcAft>
              <a:buClr>
                <a:schemeClr val="dk1"/>
              </a:buClr>
              <a:buFont typeface="Old Standard TT"/>
              <a:buChar char="○"/>
              <a:defRPr b="0" i="0" sz="1400" u="none" cap="none" strike="noStrike">
                <a:solidFill>
                  <a:schemeClr val="dk1"/>
                </a:solidFill>
                <a:latin typeface="Old Standard TT"/>
                <a:ea typeface="Old Standard TT"/>
                <a:cs typeface="Old Standard TT"/>
                <a:sym typeface="Old Standard TT"/>
              </a:defRPr>
            </a:lvl2pPr>
            <a:lvl3pPr indent="0" lvl="2" marL="914400" marR="0" rtl="0" algn="l">
              <a:lnSpc>
                <a:spcPct val="115000"/>
              </a:lnSpc>
              <a:spcBef>
                <a:spcPts val="0"/>
              </a:spcBef>
              <a:spcAft>
                <a:spcPts val="1600"/>
              </a:spcAft>
              <a:buClr>
                <a:schemeClr val="dk1"/>
              </a:buClr>
              <a:buFont typeface="Old Standard TT"/>
              <a:buChar char="■"/>
              <a:defRPr b="0" i="0" sz="1400" u="none" cap="none" strike="noStrike">
                <a:solidFill>
                  <a:schemeClr val="dk1"/>
                </a:solidFill>
                <a:latin typeface="Old Standard TT"/>
                <a:ea typeface="Old Standard TT"/>
                <a:cs typeface="Old Standard TT"/>
                <a:sym typeface="Old Standard TT"/>
              </a:defRPr>
            </a:lvl3pPr>
            <a:lvl4pPr indent="0" lvl="3" marL="1371600" marR="0" rtl="0" algn="l">
              <a:lnSpc>
                <a:spcPct val="115000"/>
              </a:lnSpc>
              <a:spcBef>
                <a:spcPts val="0"/>
              </a:spcBef>
              <a:spcAft>
                <a:spcPts val="1600"/>
              </a:spcAft>
              <a:buClr>
                <a:schemeClr val="dk1"/>
              </a:buClr>
              <a:buFont typeface="Old Standard TT"/>
              <a:buChar char="●"/>
              <a:defRPr b="0" i="0" sz="1400" u="none" cap="none" strike="noStrike">
                <a:solidFill>
                  <a:schemeClr val="dk1"/>
                </a:solidFill>
                <a:latin typeface="Old Standard TT"/>
                <a:ea typeface="Old Standard TT"/>
                <a:cs typeface="Old Standard TT"/>
                <a:sym typeface="Old Standard TT"/>
              </a:defRPr>
            </a:lvl4pPr>
            <a:lvl5pPr indent="0" lvl="4" marL="1828800" marR="0" rtl="0" algn="l">
              <a:lnSpc>
                <a:spcPct val="115000"/>
              </a:lnSpc>
              <a:spcBef>
                <a:spcPts val="0"/>
              </a:spcBef>
              <a:spcAft>
                <a:spcPts val="1600"/>
              </a:spcAft>
              <a:buClr>
                <a:schemeClr val="dk1"/>
              </a:buClr>
              <a:buFont typeface="Old Standard TT"/>
              <a:buChar char="○"/>
              <a:defRPr b="0" i="0" sz="1400" u="none" cap="none" strike="noStrike">
                <a:solidFill>
                  <a:schemeClr val="dk1"/>
                </a:solidFill>
                <a:latin typeface="Old Standard TT"/>
                <a:ea typeface="Old Standard TT"/>
                <a:cs typeface="Old Standard TT"/>
                <a:sym typeface="Old Standard TT"/>
              </a:defRPr>
            </a:lvl5pPr>
            <a:lvl6pPr indent="0" lvl="5" marL="2286000" marR="0" rtl="0" algn="l">
              <a:lnSpc>
                <a:spcPct val="115000"/>
              </a:lnSpc>
              <a:spcBef>
                <a:spcPts val="0"/>
              </a:spcBef>
              <a:spcAft>
                <a:spcPts val="1600"/>
              </a:spcAft>
              <a:buClr>
                <a:schemeClr val="dk1"/>
              </a:buClr>
              <a:buFont typeface="Old Standard TT"/>
              <a:buChar char="■"/>
              <a:defRPr b="0" i="0" sz="1400" u="none" cap="none" strike="noStrike">
                <a:solidFill>
                  <a:schemeClr val="dk1"/>
                </a:solidFill>
                <a:latin typeface="Old Standard TT"/>
                <a:ea typeface="Old Standard TT"/>
                <a:cs typeface="Old Standard TT"/>
                <a:sym typeface="Old Standard TT"/>
              </a:defRPr>
            </a:lvl6pPr>
            <a:lvl7pPr indent="0" lvl="6" marL="2743200" marR="0" rtl="0" algn="l">
              <a:lnSpc>
                <a:spcPct val="115000"/>
              </a:lnSpc>
              <a:spcBef>
                <a:spcPts val="0"/>
              </a:spcBef>
              <a:spcAft>
                <a:spcPts val="1600"/>
              </a:spcAft>
              <a:buClr>
                <a:schemeClr val="dk1"/>
              </a:buClr>
              <a:buFont typeface="Old Standard TT"/>
              <a:buChar char="●"/>
              <a:defRPr b="0" i="0" sz="1400" u="none" cap="none" strike="noStrike">
                <a:solidFill>
                  <a:schemeClr val="dk1"/>
                </a:solidFill>
                <a:latin typeface="Old Standard TT"/>
                <a:ea typeface="Old Standard TT"/>
                <a:cs typeface="Old Standard TT"/>
                <a:sym typeface="Old Standard TT"/>
              </a:defRPr>
            </a:lvl7pPr>
            <a:lvl8pPr indent="0" lvl="7" marL="3200400" marR="0" rtl="0" algn="l">
              <a:lnSpc>
                <a:spcPct val="115000"/>
              </a:lnSpc>
              <a:spcBef>
                <a:spcPts val="0"/>
              </a:spcBef>
              <a:spcAft>
                <a:spcPts val="1600"/>
              </a:spcAft>
              <a:buClr>
                <a:schemeClr val="dk1"/>
              </a:buClr>
              <a:buFont typeface="Old Standard TT"/>
              <a:buChar char="○"/>
              <a:defRPr b="0" i="0" sz="1400" u="none" cap="none" strike="noStrike">
                <a:solidFill>
                  <a:schemeClr val="dk1"/>
                </a:solidFill>
                <a:latin typeface="Old Standard TT"/>
                <a:ea typeface="Old Standard TT"/>
                <a:cs typeface="Old Standard TT"/>
                <a:sym typeface="Old Standard TT"/>
              </a:defRPr>
            </a:lvl8pPr>
            <a:lvl9pPr indent="0" lvl="8" marL="3657600" marR="0" rtl="0" algn="l">
              <a:lnSpc>
                <a:spcPct val="115000"/>
              </a:lnSpc>
              <a:spcBef>
                <a:spcPts val="0"/>
              </a:spcBef>
              <a:spcAft>
                <a:spcPts val="1600"/>
              </a:spcAft>
              <a:buClr>
                <a:schemeClr val="dk1"/>
              </a:buClr>
              <a:buFont typeface="Old Standard TT"/>
              <a:buChar char="■"/>
              <a:defRPr b="0" i="0" sz="1400" u="none" cap="none" strike="noStrike">
                <a:solidFill>
                  <a:schemeClr val="dk1"/>
                </a:solidFill>
                <a:latin typeface="Old Standard TT"/>
                <a:ea typeface="Old Standard TT"/>
                <a:cs typeface="Old Standard TT"/>
                <a:sym typeface="Old Standard TT"/>
              </a:defRPr>
            </a:lvl9pPr>
          </a:lstStyle>
          <a:p/>
        </p:txBody>
      </p:sp>
      <p:sp>
        <p:nvSpPr>
          <p:cNvPr id="53" name="Shape 53"/>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1"/>
              </a:buClr>
              <a:buSzPct val="25000"/>
              <a:buFont typeface="Old Standard TT"/>
              <a:buNone/>
            </a:pPr>
            <a:fld id="{00000000-1234-1234-1234-123412341234}" type="slidenum">
              <a:rPr b="0" i="0" lang="en" sz="1000" u="none" cap="none" strike="noStrike">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www.youtube.com/watch?v=jQawB96DVBc"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2.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ctrTitle"/>
          </p:nvPr>
        </p:nvSpPr>
        <p:spPr>
          <a:xfrm>
            <a:off x="512700" y="1576050"/>
            <a:ext cx="8118600" cy="15228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Old Standard TT"/>
              <a:buNone/>
            </a:pPr>
            <a:r>
              <a:rPr b="0" i="0" lang="en" sz="4200" u="none" cap="none" strike="noStrike">
                <a:solidFill>
                  <a:schemeClr val="accent1"/>
                </a:solidFill>
                <a:latin typeface="Old Standard TT"/>
                <a:ea typeface="Old Standard TT"/>
                <a:cs typeface="Old Standard TT"/>
                <a:sym typeface="Old Standard TT"/>
              </a:rPr>
              <a:t>   Macroeconomic Outlook 2017</a:t>
            </a:r>
          </a:p>
        </p:txBody>
      </p:sp>
      <p:sp>
        <p:nvSpPr>
          <p:cNvPr id="105" name="Shape 105"/>
          <p:cNvSpPr txBox="1"/>
          <p:nvPr>
            <p:ph idx="1" type="subTitle"/>
          </p:nvPr>
        </p:nvSpPr>
        <p:spPr>
          <a:xfrm>
            <a:off x="512700" y="3840639"/>
            <a:ext cx="8118600" cy="7875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2"/>
              </a:buClr>
              <a:buSzPct val="25000"/>
              <a:buFont typeface="Old Standard TT"/>
              <a:buNone/>
            </a:pPr>
            <a:r>
              <a:rPr b="0" i="0" lang="en" sz="2400" u="none" cap="none" strike="noStrike">
                <a:solidFill>
                  <a:schemeClr val="accent2"/>
                </a:solidFill>
                <a:latin typeface="Old Standard TT"/>
                <a:ea typeface="Old Standard TT"/>
                <a:cs typeface="Old Standard TT"/>
                <a:sym typeface="Old Standard TT"/>
              </a:rPr>
              <a:t>As of </a:t>
            </a:r>
            <a:r>
              <a:rPr lang="en"/>
              <a:t>September</a:t>
            </a:r>
            <a:r>
              <a:rPr b="0" i="0" lang="en" sz="2400" u="none" cap="none" strike="noStrike">
                <a:solidFill>
                  <a:schemeClr val="accent2"/>
                </a:solidFill>
                <a:latin typeface="Old Standard TT"/>
                <a:ea typeface="Old Standard TT"/>
                <a:cs typeface="Old Standard TT"/>
                <a:sym typeface="Old Standard TT"/>
              </a:rPr>
              <a:t> 201</a:t>
            </a:r>
            <a:r>
              <a:rPr lang="en"/>
              <a:t>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US Dollar Index</a:t>
            </a:r>
          </a:p>
        </p:txBody>
      </p:sp>
      <p:pic>
        <p:nvPicPr>
          <p:cNvPr id="175" name="Shape 175"/>
          <p:cNvPicPr preferRelativeResize="0"/>
          <p:nvPr/>
        </p:nvPicPr>
        <p:blipFill>
          <a:blip r:embed="rId3">
            <a:alphaModFix/>
          </a:blip>
          <a:stretch>
            <a:fillRect/>
          </a:stretch>
        </p:blipFill>
        <p:spPr>
          <a:xfrm>
            <a:off x="311700" y="1058225"/>
            <a:ext cx="7593500" cy="3780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ctrTitle"/>
          </p:nvPr>
        </p:nvSpPr>
        <p:spPr>
          <a:xfrm>
            <a:off x="423425" y="366125"/>
            <a:ext cx="8118600" cy="987300"/>
          </a:xfrm>
          <a:prstGeom prst="rect">
            <a:avLst/>
          </a:prstGeom>
        </p:spPr>
        <p:txBody>
          <a:bodyPr anchorCtr="0" anchor="b" bIns="91425" lIns="91425" rIns="91425" wrap="square" tIns="91425">
            <a:noAutofit/>
          </a:bodyPr>
          <a:lstStyle/>
          <a:p>
            <a:pPr lvl="0">
              <a:spcBef>
                <a:spcPts val="0"/>
              </a:spcBef>
              <a:buNone/>
            </a:pPr>
            <a:r>
              <a:rPr lang="en" sz="3600"/>
              <a:t>Trump: The man of 140 characters</a:t>
            </a:r>
          </a:p>
        </p:txBody>
      </p:sp>
      <p:pic>
        <p:nvPicPr>
          <p:cNvPr id="181" name="Shape 181"/>
          <p:cNvPicPr preferRelativeResize="0"/>
          <p:nvPr/>
        </p:nvPicPr>
        <p:blipFill>
          <a:blip r:embed="rId3">
            <a:alphaModFix/>
          </a:blip>
          <a:stretch>
            <a:fillRect/>
          </a:stretch>
        </p:blipFill>
        <p:spPr>
          <a:xfrm>
            <a:off x="152400" y="1845150"/>
            <a:ext cx="8839198" cy="960614"/>
          </a:xfrm>
          <a:prstGeom prst="rect">
            <a:avLst/>
          </a:prstGeom>
          <a:noFill/>
          <a:ln>
            <a:noFill/>
          </a:ln>
        </p:spPr>
      </p:pic>
      <p:pic>
        <p:nvPicPr>
          <p:cNvPr id="182" name="Shape 182"/>
          <p:cNvPicPr preferRelativeResize="0"/>
          <p:nvPr/>
        </p:nvPicPr>
        <p:blipFill>
          <a:blip r:embed="rId4">
            <a:alphaModFix/>
          </a:blip>
          <a:stretch>
            <a:fillRect/>
          </a:stretch>
        </p:blipFill>
        <p:spPr>
          <a:xfrm>
            <a:off x="238125" y="2877789"/>
            <a:ext cx="8667750" cy="971550"/>
          </a:xfrm>
          <a:prstGeom prst="rect">
            <a:avLst/>
          </a:prstGeom>
          <a:noFill/>
          <a:ln>
            <a:noFill/>
          </a:ln>
        </p:spPr>
      </p:pic>
      <p:pic>
        <p:nvPicPr>
          <p:cNvPr id="183" name="Shape 183"/>
          <p:cNvPicPr preferRelativeResize="0"/>
          <p:nvPr/>
        </p:nvPicPr>
        <p:blipFill>
          <a:blip r:embed="rId5">
            <a:alphaModFix/>
          </a:blip>
          <a:stretch>
            <a:fillRect/>
          </a:stretch>
        </p:blipFill>
        <p:spPr>
          <a:xfrm>
            <a:off x="152400" y="4073189"/>
            <a:ext cx="7581525" cy="9179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ctrTitle"/>
          </p:nvPr>
        </p:nvSpPr>
        <p:spPr>
          <a:xfrm>
            <a:off x="512700" y="125225"/>
            <a:ext cx="8118600" cy="660600"/>
          </a:xfrm>
          <a:prstGeom prst="rect">
            <a:avLst/>
          </a:prstGeom>
        </p:spPr>
        <p:txBody>
          <a:bodyPr anchorCtr="0" anchor="b" bIns="91425" lIns="91425" rIns="91425" wrap="square" tIns="91425">
            <a:noAutofit/>
          </a:bodyPr>
          <a:lstStyle/>
          <a:p>
            <a:pPr lvl="0">
              <a:spcBef>
                <a:spcPts val="0"/>
              </a:spcBef>
              <a:buNone/>
            </a:pPr>
            <a:r>
              <a:rPr lang="en"/>
              <a:t>Trump: The saga continues</a:t>
            </a:r>
          </a:p>
        </p:txBody>
      </p:sp>
      <p:pic>
        <p:nvPicPr>
          <p:cNvPr id="189" name="Shape 189"/>
          <p:cNvPicPr preferRelativeResize="0"/>
          <p:nvPr/>
        </p:nvPicPr>
        <p:blipFill>
          <a:blip r:embed="rId3">
            <a:alphaModFix/>
          </a:blip>
          <a:stretch>
            <a:fillRect/>
          </a:stretch>
        </p:blipFill>
        <p:spPr>
          <a:xfrm>
            <a:off x="152500" y="1849050"/>
            <a:ext cx="5264849" cy="1365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ctrTitle"/>
          </p:nvPr>
        </p:nvSpPr>
        <p:spPr>
          <a:xfrm>
            <a:off x="468050" y="89500"/>
            <a:ext cx="8118600" cy="787500"/>
          </a:xfrm>
          <a:prstGeom prst="rect">
            <a:avLst/>
          </a:prstGeom>
        </p:spPr>
        <p:txBody>
          <a:bodyPr anchorCtr="0" anchor="b" bIns="91425" lIns="91425" rIns="91425" wrap="square" tIns="91425">
            <a:noAutofit/>
          </a:bodyPr>
          <a:lstStyle/>
          <a:p>
            <a:pPr lvl="0">
              <a:spcBef>
                <a:spcPts val="0"/>
              </a:spcBef>
              <a:buNone/>
            </a:pPr>
            <a:r>
              <a:rPr lang="en"/>
              <a:t>Market Reaction Since Election</a:t>
            </a:r>
          </a:p>
        </p:txBody>
      </p:sp>
      <p:pic>
        <p:nvPicPr>
          <p:cNvPr id="195" name="Shape 195"/>
          <p:cNvPicPr preferRelativeResize="0"/>
          <p:nvPr/>
        </p:nvPicPr>
        <p:blipFill>
          <a:blip r:embed="rId3">
            <a:alphaModFix/>
          </a:blip>
          <a:stretch>
            <a:fillRect/>
          </a:stretch>
        </p:blipFill>
        <p:spPr>
          <a:xfrm>
            <a:off x="89925" y="1226500"/>
            <a:ext cx="4437525" cy="3158350"/>
          </a:xfrm>
          <a:prstGeom prst="rect">
            <a:avLst/>
          </a:prstGeom>
          <a:noFill/>
          <a:ln>
            <a:noFill/>
          </a:ln>
        </p:spPr>
      </p:pic>
      <p:sp>
        <p:nvSpPr>
          <p:cNvPr id="196" name="Shape 196"/>
          <p:cNvSpPr txBox="1"/>
          <p:nvPr/>
        </p:nvSpPr>
        <p:spPr>
          <a:xfrm>
            <a:off x="1037037" y="877000"/>
            <a:ext cx="1464300" cy="303600"/>
          </a:xfrm>
          <a:prstGeom prst="rect">
            <a:avLst/>
          </a:prstGeom>
          <a:noFill/>
          <a:ln>
            <a:noFill/>
          </a:ln>
        </p:spPr>
        <p:txBody>
          <a:bodyPr anchorCtr="0" anchor="t" bIns="91425" lIns="91425" rIns="91425" wrap="square" tIns="91425">
            <a:noAutofit/>
          </a:bodyPr>
          <a:lstStyle/>
          <a:p>
            <a:pPr lvl="0">
              <a:spcBef>
                <a:spcPts val="0"/>
              </a:spcBef>
              <a:buNone/>
            </a:pPr>
            <a:r>
              <a:rPr lang="en"/>
              <a:t>S&amp;P 500</a:t>
            </a:r>
          </a:p>
        </p:txBody>
      </p:sp>
      <p:pic>
        <p:nvPicPr>
          <p:cNvPr id="197" name="Shape 197"/>
          <p:cNvPicPr preferRelativeResize="0"/>
          <p:nvPr/>
        </p:nvPicPr>
        <p:blipFill>
          <a:blip r:embed="rId4">
            <a:alphaModFix/>
          </a:blip>
          <a:stretch>
            <a:fillRect/>
          </a:stretch>
        </p:blipFill>
        <p:spPr>
          <a:xfrm>
            <a:off x="4727825" y="1180600"/>
            <a:ext cx="4335973" cy="3257725"/>
          </a:xfrm>
          <a:prstGeom prst="rect">
            <a:avLst/>
          </a:prstGeom>
          <a:noFill/>
          <a:ln>
            <a:noFill/>
          </a:ln>
        </p:spPr>
      </p:pic>
      <p:sp>
        <p:nvSpPr>
          <p:cNvPr id="198" name="Shape 198"/>
          <p:cNvSpPr txBox="1"/>
          <p:nvPr/>
        </p:nvSpPr>
        <p:spPr>
          <a:xfrm>
            <a:off x="5437875" y="854050"/>
            <a:ext cx="1321500" cy="303600"/>
          </a:xfrm>
          <a:prstGeom prst="rect">
            <a:avLst/>
          </a:prstGeom>
          <a:noFill/>
          <a:ln>
            <a:noFill/>
          </a:ln>
        </p:spPr>
        <p:txBody>
          <a:bodyPr anchorCtr="0" anchor="t" bIns="91425" lIns="91425" rIns="91425" wrap="square" tIns="91425">
            <a:noAutofit/>
          </a:bodyPr>
          <a:lstStyle/>
          <a:p>
            <a:pPr lvl="0">
              <a:spcBef>
                <a:spcPts val="0"/>
              </a:spcBef>
              <a:buNone/>
            </a:pPr>
            <a:r>
              <a:rPr lang="en"/>
              <a:t>Russell 2000</a:t>
            </a:r>
          </a:p>
        </p:txBody>
      </p:sp>
      <p:sp>
        <p:nvSpPr>
          <p:cNvPr id="199" name="Shape 199"/>
          <p:cNvSpPr txBox="1"/>
          <p:nvPr/>
        </p:nvSpPr>
        <p:spPr>
          <a:xfrm>
            <a:off x="1268775" y="232300"/>
            <a:ext cx="5133600" cy="5988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Federal Reserve </a:t>
            </a:r>
          </a:p>
        </p:txBody>
      </p:sp>
      <p:pic>
        <p:nvPicPr>
          <p:cNvPr id="205" name="Shape 205"/>
          <p:cNvPicPr preferRelativeResize="0"/>
          <p:nvPr/>
        </p:nvPicPr>
        <p:blipFill>
          <a:blip r:embed="rId3">
            <a:alphaModFix/>
          </a:blip>
          <a:stretch>
            <a:fillRect/>
          </a:stretch>
        </p:blipFill>
        <p:spPr>
          <a:xfrm>
            <a:off x="849947" y="1127150"/>
            <a:ext cx="7444100" cy="3628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Shape 210"/>
          <p:cNvPicPr preferRelativeResize="0"/>
          <p:nvPr/>
        </p:nvPicPr>
        <p:blipFill>
          <a:blip r:embed="rId3">
            <a:alphaModFix/>
          </a:blip>
          <a:stretch>
            <a:fillRect/>
          </a:stretch>
        </p:blipFill>
        <p:spPr>
          <a:xfrm>
            <a:off x="4038175" y="1818124"/>
            <a:ext cx="4770400" cy="3181899"/>
          </a:xfrm>
          <a:prstGeom prst="rect">
            <a:avLst/>
          </a:prstGeom>
          <a:noFill/>
          <a:ln>
            <a:noFill/>
          </a:ln>
        </p:spPr>
      </p:pic>
      <p:sp>
        <p:nvSpPr>
          <p:cNvPr id="211" name="Shape 211"/>
          <p:cNvSpPr txBox="1"/>
          <p:nvPr/>
        </p:nvSpPr>
        <p:spPr>
          <a:xfrm>
            <a:off x="187175" y="427850"/>
            <a:ext cx="8760900" cy="775500"/>
          </a:xfrm>
          <a:prstGeom prst="rect">
            <a:avLst/>
          </a:prstGeom>
          <a:noFill/>
          <a:ln>
            <a:noFill/>
          </a:ln>
        </p:spPr>
        <p:txBody>
          <a:bodyPr anchorCtr="0" anchor="t" bIns="91425" lIns="91425" rIns="91425" wrap="square" tIns="91425">
            <a:noAutofit/>
          </a:bodyPr>
          <a:lstStyle/>
          <a:p>
            <a:pPr lvl="0" rtl="0">
              <a:spcBef>
                <a:spcPts val="0"/>
              </a:spcBef>
              <a:buClr>
                <a:schemeClr val="dk1"/>
              </a:buClr>
              <a:buSzPct val="26190"/>
              <a:buFont typeface="Arial"/>
              <a:buNone/>
            </a:pPr>
            <a:r>
              <a:rPr lang="en" sz="4200">
                <a:solidFill>
                  <a:schemeClr val="accent1"/>
                </a:solidFill>
                <a:latin typeface="Old Standard TT"/>
                <a:ea typeface="Old Standard TT"/>
                <a:cs typeface="Old Standard TT"/>
                <a:sym typeface="Old Standard TT"/>
              </a:rPr>
              <a:t>Fed Balance Sheet Unwinding </a:t>
            </a:r>
          </a:p>
        </p:txBody>
      </p:sp>
      <p:sp>
        <p:nvSpPr>
          <p:cNvPr id="212" name="Shape 212"/>
          <p:cNvSpPr txBox="1"/>
          <p:nvPr/>
        </p:nvSpPr>
        <p:spPr>
          <a:xfrm>
            <a:off x="89275" y="1818125"/>
            <a:ext cx="3893400" cy="3125400"/>
          </a:xfrm>
          <a:prstGeom prst="rect">
            <a:avLst/>
          </a:prstGeom>
          <a:solidFill>
            <a:srgbClr val="000000"/>
          </a:solidFill>
          <a:ln>
            <a:noFill/>
          </a:ln>
        </p:spPr>
        <p:txBody>
          <a:bodyPr anchorCtr="0" anchor="t" bIns="91425" lIns="91425" rIns="91425" wrap="square" tIns="91425">
            <a:noAutofit/>
          </a:bodyPr>
          <a:lstStyle/>
          <a:p>
            <a:pPr lvl="0">
              <a:spcBef>
                <a:spcPts val="0"/>
              </a:spcBef>
              <a:buNone/>
            </a:pPr>
            <a:r>
              <a:rPr lang="en">
                <a:solidFill>
                  <a:srgbClr val="FFFFFF"/>
                </a:solidFill>
              </a:rPr>
              <a:t>Fed Announced that it would be unwinding the balance sheet by around $10 Billion each month</a:t>
            </a:r>
          </a:p>
          <a:p>
            <a:pPr lvl="0">
              <a:spcBef>
                <a:spcPts val="0"/>
              </a:spcBef>
              <a:buNone/>
            </a:pPr>
            <a:r>
              <a:t/>
            </a:r>
            <a:endParaRPr>
              <a:solidFill>
                <a:srgbClr val="FFFFFF"/>
              </a:solidFill>
            </a:endParaRPr>
          </a:p>
          <a:p>
            <a:pPr lvl="0">
              <a:spcBef>
                <a:spcPts val="0"/>
              </a:spcBef>
              <a:buNone/>
            </a:pPr>
            <a:r>
              <a:rPr lang="en">
                <a:solidFill>
                  <a:srgbClr val="FFFFFF"/>
                </a:solidFill>
              </a:rPr>
              <a:t>This will push up long term interest rates, helping bank profitability</a:t>
            </a:r>
          </a:p>
          <a:p>
            <a:pPr lvl="0">
              <a:spcBef>
                <a:spcPts val="0"/>
              </a:spcBef>
              <a:buNone/>
            </a:pPr>
            <a:r>
              <a:t/>
            </a:r>
            <a:endParaRPr>
              <a:solidFill>
                <a:srgbClr val="FFFFFF"/>
              </a:solidFill>
            </a:endParaRPr>
          </a:p>
          <a:p>
            <a:pPr lvl="0">
              <a:spcBef>
                <a:spcPts val="0"/>
              </a:spcBef>
              <a:buNone/>
            </a:pPr>
            <a:r>
              <a:rPr lang="en">
                <a:solidFill>
                  <a:srgbClr val="FFFFFF"/>
                </a:solidFill>
              </a:rPr>
              <a:t>Banks will have to relocate excess reserves to new assets, potentially earning more than they had with Fed deposits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idx="1" type="subTitle"/>
          </p:nvPr>
        </p:nvSpPr>
        <p:spPr>
          <a:xfrm>
            <a:off x="334450" y="445064"/>
            <a:ext cx="8118600" cy="787500"/>
          </a:xfrm>
          <a:prstGeom prst="rect">
            <a:avLst/>
          </a:prstGeom>
        </p:spPr>
        <p:txBody>
          <a:bodyPr anchorCtr="0" anchor="t" bIns="91425" lIns="91425" rIns="91425" wrap="square" tIns="91425">
            <a:noAutofit/>
          </a:bodyPr>
          <a:lstStyle/>
          <a:p>
            <a:pPr lvl="0">
              <a:spcBef>
                <a:spcPts val="0"/>
              </a:spcBef>
              <a:buClr>
                <a:schemeClr val="dk1"/>
              </a:buClr>
              <a:buSzPct val="26190"/>
              <a:buFont typeface="Arial"/>
              <a:buNone/>
            </a:pPr>
            <a:r>
              <a:rPr lang="en" sz="4200">
                <a:solidFill>
                  <a:schemeClr val="accent1"/>
                </a:solidFill>
              </a:rPr>
              <a:t>Healthcare Reform</a:t>
            </a:r>
          </a:p>
        </p:txBody>
      </p:sp>
      <p:sp>
        <p:nvSpPr>
          <p:cNvPr id="218" name="Shape 218"/>
          <p:cNvSpPr txBox="1"/>
          <p:nvPr/>
        </p:nvSpPr>
        <p:spPr>
          <a:xfrm>
            <a:off x="214350" y="1794850"/>
            <a:ext cx="8715300" cy="3223500"/>
          </a:xfrm>
          <a:prstGeom prst="rect">
            <a:avLst/>
          </a:prstGeom>
          <a:solidFill>
            <a:srgbClr val="000000"/>
          </a:solidFill>
          <a:ln>
            <a:noFill/>
          </a:ln>
        </p:spPr>
        <p:txBody>
          <a:bodyPr anchorCtr="0" anchor="t" bIns="91425" lIns="91425" rIns="91425" wrap="square" tIns="91425">
            <a:noAutofit/>
          </a:bodyPr>
          <a:lstStyle/>
          <a:p>
            <a:pPr lvl="0">
              <a:spcBef>
                <a:spcPts val="0"/>
              </a:spcBef>
              <a:buNone/>
            </a:pPr>
            <a:r>
              <a:rPr lang="en">
                <a:solidFill>
                  <a:srgbClr val="FFFFFF"/>
                </a:solidFill>
              </a:rPr>
              <a:t>Political action surrounding the ACA will provide volatility in the upcoming months due to the uncertainty around the reforms that will be made</a:t>
            </a:r>
          </a:p>
          <a:p>
            <a:pPr lvl="0">
              <a:spcBef>
                <a:spcPts val="0"/>
              </a:spcBef>
              <a:buNone/>
            </a:pPr>
            <a:r>
              <a:t/>
            </a:r>
            <a:endParaRPr>
              <a:solidFill>
                <a:srgbClr val="FFFFFF"/>
              </a:solidFill>
            </a:endParaRPr>
          </a:p>
          <a:p>
            <a:pPr lvl="0">
              <a:spcBef>
                <a:spcPts val="0"/>
              </a:spcBef>
              <a:buNone/>
            </a:pPr>
            <a:r>
              <a:rPr lang="en">
                <a:solidFill>
                  <a:srgbClr val="FFFFFF"/>
                </a:solidFill>
              </a:rPr>
              <a:t>The movement to repeal and replace failed, but both parties will be working on proposing a new solution.</a:t>
            </a:r>
          </a:p>
          <a:p>
            <a:pPr lvl="0">
              <a:spcBef>
                <a:spcPts val="0"/>
              </a:spcBef>
              <a:buNone/>
            </a:pPr>
            <a:r>
              <a:t/>
            </a:r>
            <a:endParaRPr>
              <a:solidFill>
                <a:srgbClr val="FFFFFF"/>
              </a:solidFill>
            </a:endParaRPr>
          </a:p>
          <a:p>
            <a:pPr lvl="0">
              <a:spcBef>
                <a:spcPts val="0"/>
              </a:spcBef>
              <a:buNone/>
            </a:pPr>
            <a:r>
              <a:rPr lang="en">
                <a:solidFill>
                  <a:srgbClr val="FFFFFF"/>
                </a:solidFill>
              </a:rPr>
              <a:t>As reform plans develop, there will be opportunities to take advantage of the unusual volatility in this sector</a:t>
            </a:r>
          </a:p>
          <a:p>
            <a:pPr lvl="0">
              <a:spcBef>
                <a:spcPts val="0"/>
              </a:spcBef>
              <a:buNone/>
            </a:pPr>
            <a:r>
              <a:t/>
            </a:r>
            <a:endParaRPr>
              <a:solidFill>
                <a:srgbClr val="FFFFFF"/>
              </a:solidFill>
            </a:endParaRPr>
          </a:p>
          <a:p>
            <a:pPr lvl="0">
              <a:spcBef>
                <a:spcPts val="0"/>
              </a:spcBef>
              <a:buNone/>
            </a:pPr>
            <a:r>
              <a:rPr lang="en">
                <a:solidFill>
                  <a:srgbClr val="FFFFFF"/>
                </a:solidFill>
              </a:rPr>
              <a:t>Republicans announced they are likely unable to put a plan together by the end of the week, which means they are subject to a democratic filibuster if they present a plan in the future</a:t>
            </a:r>
          </a:p>
          <a:p>
            <a:pPr lvl="0">
              <a:spcBef>
                <a:spcPts val="0"/>
              </a:spcBef>
              <a:buNone/>
            </a:pPr>
            <a:r>
              <a:t/>
            </a:r>
            <a:endParaRPr u="sng">
              <a:solidFill>
                <a:srgbClr val="FFFFFF"/>
              </a:solidFill>
            </a:endParaRPr>
          </a:p>
          <a:p>
            <a:pPr lvl="0">
              <a:spcBef>
                <a:spcPts val="0"/>
              </a:spcBef>
              <a:buNone/>
            </a:pPr>
            <a:r>
              <a:rPr lang="en" u="sng">
                <a:solidFill>
                  <a:srgbClr val="FFFFFF"/>
                </a:solidFill>
              </a:rPr>
              <a:t>Read the news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rtl="0">
              <a:spcBef>
                <a:spcPts val="0"/>
              </a:spcBef>
              <a:buClr>
                <a:schemeClr val="dk1"/>
              </a:buClr>
              <a:buSzPct val="36666"/>
              <a:buFont typeface="Arial"/>
              <a:buNone/>
            </a:pPr>
            <a:r>
              <a:rPr lang="en"/>
              <a:t>Tax Reform</a:t>
            </a:r>
          </a:p>
          <a:p>
            <a:pPr lvl="0">
              <a:spcBef>
                <a:spcPts val="0"/>
              </a:spcBef>
              <a:buNone/>
            </a:pPr>
            <a:r>
              <a:t/>
            </a:r>
            <a:endParaRPr/>
          </a:p>
        </p:txBody>
      </p:sp>
      <p:sp>
        <p:nvSpPr>
          <p:cNvPr id="224" name="Shape 224"/>
          <p:cNvSpPr txBox="1"/>
          <p:nvPr/>
        </p:nvSpPr>
        <p:spPr>
          <a:xfrm>
            <a:off x="142575" y="1096200"/>
            <a:ext cx="5721600" cy="1309500"/>
          </a:xfrm>
          <a:prstGeom prst="rect">
            <a:avLst/>
          </a:prstGeom>
          <a:noFill/>
          <a:ln>
            <a:noFill/>
          </a:ln>
        </p:spPr>
        <p:txBody>
          <a:bodyPr anchorCtr="0" anchor="ctr" bIns="91425" lIns="91425" rIns="91425" wrap="square" tIns="91425">
            <a:noAutofit/>
          </a:bodyPr>
          <a:lstStyle/>
          <a:p>
            <a:pPr indent="-228600" lvl="0" marL="457200" rtl="0">
              <a:spcBef>
                <a:spcPts val="0"/>
              </a:spcBef>
              <a:buClr>
                <a:srgbClr val="000000"/>
              </a:buClr>
              <a:buChar char="-"/>
            </a:pPr>
            <a:r>
              <a:rPr lang="en"/>
              <a:t>Republicans plan to release tax reform framework this week</a:t>
            </a:r>
          </a:p>
          <a:p>
            <a:pPr indent="-228600" lvl="0" marL="457200" rtl="0">
              <a:spcBef>
                <a:spcPts val="0"/>
              </a:spcBef>
              <a:buClr>
                <a:srgbClr val="000000"/>
              </a:buClr>
              <a:buChar char="-"/>
            </a:pPr>
            <a:r>
              <a:rPr lang="en"/>
              <a:t>Negotiators pursuing a corporate rate of 20%</a:t>
            </a:r>
          </a:p>
          <a:p>
            <a:pPr indent="-228600" lvl="0" marL="457200" rtl="0">
              <a:spcBef>
                <a:spcPts val="0"/>
              </a:spcBef>
              <a:buClr>
                <a:srgbClr val="000000"/>
              </a:buClr>
              <a:buChar char="-"/>
            </a:pPr>
            <a:r>
              <a:rPr lang="en"/>
              <a:t>Trump suggested he would prefer to see a 15% rate</a:t>
            </a:r>
          </a:p>
          <a:p>
            <a:pPr indent="-228600" lvl="0" marL="457200" rtl="0">
              <a:spcBef>
                <a:spcPts val="0"/>
              </a:spcBef>
              <a:buClr>
                <a:schemeClr val="dk1"/>
              </a:buClr>
              <a:buChar char="-"/>
            </a:pPr>
            <a:r>
              <a:rPr lang="en"/>
              <a:t>A tax code rewrite has not happened since 1986</a:t>
            </a:r>
          </a:p>
          <a:p>
            <a:pPr indent="-228600" lvl="0" marL="457200" rtl="0">
              <a:spcBef>
                <a:spcPts val="0"/>
              </a:spcBef>
              <a:buClr>
                <a:schemeClr val="dk1"/>
              </a:buClr>
              <a:buChar char="-"/>
            </a:pPr>
            <a:r>
              <a:rPr lang="en"/>
              <a:t>Aiming to get tax reform done by the end of the year</a:t>
            </a:r>
          </a:p>
        </p:txBody>
      </p:sp>
      <p:pic>
        <p:nvPicPr>
          <p:cNvPr id="225" name="Shape 225"/>
          <p:cNvPicPr preferRelativeResize="0"/>
          <p:nvPr/>
        </p:nvPicPr>
        <p:blipFill>
          <a:blip r:embed="rId3">
            <a:alphaModFix/>
          </a:blip>
          <a:stretch>
            <a:fillRect/>
          </a:stretch>
        </p:blipFill>
        <p:spPr>
          <a:xfrm>
            <a:off x="311699" y="2469499"/>
            <a:ext cx="5481274" cy="2332074"/>
          </a:xfrm>
          <a:prstGeom prst="rect">
            <a:avLst/>
          </a:prstGeom>
          <a:noFill/>
          <a:ln>
            <a:noFill/>
          </a:ln>
        </p:spPr>
      </p:pic>
      <p:pic>
        <p:nvPicPr>
          <p:cNvPr id="226" name="Shape 226"/>
          <p:cNvPicPr preferRelativeResize="0"/>
          <p:nvPr/>
        </p:nvPicPr>
        <p:blipFill>
          <a:blip r:embed="rId4">
            <a:alphaModFix/>
          </a:blip>
          <a:stretch>
            <a:fillRect/>
          </a:stretch>
        </p:blipFill>
        <p:spPr>
          <a:xfrm>
            <a:off x="6038825" y="141999"/>
            <a:ext cx="1738150" cy="46984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idx="1" type="subTitle"/>
          </p:nvPr>
        </p:nvSpPr>
        <p:spPr>
          <a:xfrm>
            <a:off x="334450" y="445064"/>
            <a:ext cx="8118600" cy="787500"/>
          </a:xfrm>
          <a:prstGeom prst="rect">
            <a:avLst/>
          </a:prstGeom>
        </p:spPr>
        <p:txBody>
          <a:bodyPr anchorCtr="0" anchor="t" bIns="91425" lIns="91425" rIns="91425" wrap="square" tIns="91425">
            <a:noAutofit/>
          </a:bodyPr>
          <a:lstStyle/>
          <a:p>
            <a:pPr lvl="0">
              <a:spcBef>
                <a:spcPts val="0"/>
              </a:spcBef>
              <a:buNone/>
            </a:pPr>
            <a:r>
              <a:rPr lang="en" sz="4200">
                <a:solidFill>
                  <a:schemeClr val="accent1"/>
                </a:solidFill>
              </a:rPr>
              <a:t>OPEC</a:t>
            </a:r>
          </a:p>
          <a:p>
            <a:pPr lvl="0" rtl="0">
              <a:spcBef>
                <a:spcPts val="0"/>
              </a:spcBef>
              <a:buNone/>
            </a:pPr>
            <a:r>
              <a:t/>
            </a:r>
            <a:endParaRPr sz="4200">
              <a:solidFill>
                <a:schemeClr val="accent1"/>
              </a:solidFill>
            </a:endParaRPr>
          </a:p>
        </p:txBody>
      </p:sp>
      <p:sp>
        <p:nvSpPr>
          <p:cNvPr id="232" name="Shape 232"/>
          <p:cNvSpPr txBox="1"/>
          <p:nvPr/>
        </p:nvSpPr>
        <p:spPr>
          <a:xfrm>
            <a:off x="361650" y="1777000"/>
            <a:ext cx="8420700" cy="991200"/>
          </a:xfrm>
          <a:prstGeom prst="rect">
            <a:avLst/>
          </a:prstGeom>
          <a:solidFill>
            <a:srgbClr val="000000"/>
          </a:solidFill>
          <a:ln>
            <a:noFill/>
          </a:ln>
        </p:spPr>
        <p:txBody>
          <a:bodyPr anchorCtr="0" anchor="t" bIns="91425" lIns="91425" rIns="91425" wrap="square" tIns="91425">
            <a:noAutofit/>
          </a:bodyPr>
          <a:lstStyle/>
          <a:p>
            <a:pPr lvl="0">
              <a:spcBef>
                <a:spcPts val="0"/>
              </a:spcBef>
              <a:buNone/>
            </a:pPr>
            <a:r>
              <a:rPr lang="en">
                <a:solidFill>
                  <a:srgbClr val="FFFFFF"/>
                </a:solidFill>
              </a:rPr>
              <a:t>Oil production cuts from OPEC have led to increased forecasts of demand</a:t>
            </a:r>
          </a:p>
          <a:p>
            <a:pPr lvl="0">
              <a:spcBef>
                <a:spcPts val="0"/>
              </a:spcBef>
              <a:buNone/>
            </a:pPr>
            <a:r>
              <a:t/>
            </a:r>
            <a:endParaRPr>
              <a:solidFill>
                <a:srgbClr val="FFFFFF"/>
              </a:solidFill>
            </a:endParaRPr>
          </a:p>
          <a:p>
            <a:pPr lvl="0">
              <a:spcBef>
                <a:spcPts val="0"/>
              </a:spcBef>
              <a:buNone/>
            </a:pPr>
            <a:r>
              <a:rPr lang="en">
                <a:solidFill>
                  <a:srgbClr val="FFFFFF"/>
                </a:solidFill>
              </a:rPr>
              <a:t>They have achieved 116% compliance with their proposed cuts however higher than expected production of Nigeria and Libya have decreased the benefits seen from these cuts</a:t>
            </a:r>
          </a:p>
        </p:txBody>
      </p:sp>
      <p:pic>
        <p:nvPicPr>
          <p:cNvPr id="233" name="Shape 233"/>
          <p:cNvPicPr preferRelativeResize="0"/>
          <p:nvPr/>
        </p:nvPicPr>
        <p:blipFill>
          <a:blip r:embed="rId3">
            <a:alphaModFix/>
          </a:blip>
          <a:stretch>
            <a:fillRect/>
          </a:stretch>
        </p:blipFill>
        <p:spPr>
          <a:xfrm>
            <a:off x="459450" y="2848625"/>
            <a:ext cx="3029418" cy="2070500"/>
          </a:xfrm>
          <a:prstGeom prst="rect">
            <a:avLst/>
          </a:prstGeom>
          <a:noFill/>
          <a:ln>
            <a:noFill/>
          </a:ln>
        </p:spPr>
      </p:pic>
      <p:sp>
        <p:nvSpPr>
          <p:cNvPr id="234" name="Shape 234"/>
          <p:cNvSpPr txBox="1"/>
          <p:nvPr/>
        </p:nvSpPr>
        <p:spPr>
          <a:xfrm>
            <a:off x="3732600" y="2848575"/>
            <a:ext cx="4875600" cy="21879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rPr>
              <a:t>OPEC cuts have increased oil prices but it is uncertain how long they can continue or if they can expand them without non-OPEC productions filling the demand</a:t>
            </a:r>
          </a:p>
          <a:p>
            <a:pPr lvl="0">
              <a:spcBef>
                <a:spcPts val="0"/>
              </a:spcBef>
              <a:buNone/>
            </a:pPr>
            <a:r>
              <a:t/>
            </a:r>
            <a:endParaRPr>
              <a:solidFill>
                <a:srgbClr val="FFFFFF"/>
              </a:solidFill>
            </a:endParaRPr>
          </a:p>
          <a:p>
            <a:pPr lvl="0">
              <a:spcBef>
                <a:spcPts val="0"/>
              </a:spcBef>
              <a:buNone/>
            </a:pPr>
            <a:r>
              <a:rPr lang="en">
                <a:solidFill>
                  <a:srgbClr val="FFFFFF"/>
                </a:solidFill>
              </a:rPr>
              <a:t>It is projected that non-OPEC producers will increase output at a higher rate than these forecasted demand increases</a:t>
            </a:r>
          </a:p>
          <a:p>
            <a:pPr lvl="0">
              <a:spcBef>
                <a:spcPts val="0"/>
              </a:spcBef>
              <a:buNone/>
            </a:pPr>
            <a:r>
              <a:t/>
            </a:r>
            <a:endParaRPr>
              <a:solidFill>
                <a:srgbClr val="FFFFFF"/>
              </a:solidFill>
            </a:endParaRPr>
          </a:p>
          <a:p>
            <a:pPr lvl="0">
              <a:spcBef>
                <a:spcPts val="0"/>
              </a:spcBef>
              <a:buNone/>
            </a:pPr>
            <a:r>
              <a:rPr lang="en" u="sng">
                <a:solidFill>
                  <a:srgbClr val="FFFFFF"/>
                </a:solidFill>
              </a:rPr>
              <a:t>Read the news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Crude Oil Prices</a:t>
            </a:r>
          </a:p>
        </p:txBody>
      </p:sp>
      <p:sp>
        <p:nvSpPr>
          <p:cNvPr id="240" name="Shape 240"/>
          <p:cNvSpPr txBox="1"/>
          <p:nvPr>
            <p:ph idx="1" type="body"/>
          </p:nvPr>
        </p:nvSpPr>
        <p:spPr>
          <a:xfrm>
            <a:off x="311700" y="1171600"/>
            <a:ext cx="8520600" cy="3397200"/>
          </a:xfrm>
          <a:prstGeom prst="rect">
            <a:avLst/>
          </a:prstGeom>
        </p:spPr>
        <p:txBody>
          <a:bodyPr anchorCtr="0" anchor="t" bIns="91425" lIns="91425" rIns="91425" wrap="square" tIns="91425">
            <a:noAutofit/>
          </a:bodyPr>
          <a:lstStyle/>
          <a:p>
            <a:pPr lvl="0">
              <a:spcBef>
                <a:spcPts val="0"/>
              </a:spcBef>
              <a:buNone/>
            </a:pPr>
            <a:r>
              <a:rPr lang="en"/>
              <a:t>Down YTD, but up from a 12 month low of $43.22 on June 21</a:t>
            </a:r>
          </a:p>
          <a:p>
            <a:pPr lvl="0">
              <a:spcBef>
                <a:spcPts val="0"/>
              </a:spcBef>
              <a:buNone/>
            </a:pPr>
            <a:r>
              <a:rPr lang="en"/>
              <a:t>Look for the effects of this in Energy, Industrials, Travel, Consumer Goods, Materials, Food Industry</a:t>
            </a:r>
          </a:p>
          <a:p>
            <a:pPr lvl="0">
              <a:spcBef>
                <a:spcPts val="0"/>
              </a:spcBef>
              <a:buNone/>
            </a:pPr>
            <a:r>
              <a:rPr lang="en"/>
              <a:t>Ex: pushing up COGS for companies that make plastic goods</a:t>
            </a:r>
          </a:p>
        </p:txBody>
      </p:sp>
      <p:pic>
        <p:nvPicPr>
          <p:cNvPr id="241" name="Shape 241"/>
          <p:cNvPicPr preferRelativeResize="0"/>
          <p:nvPr/>
        </p:nvPicPr>
        <p:blipFill>
          <a:blip r:embed="rId3">
            <a:alphaModFix/>
          </a:blip>
          <a:stretch>
            <a:fillRect/>
          </a:stretch>
        </p:blipFill>
        <p:spPr>
          <a:xfrm>
            <a:off x="1657337" y="2911074"/>
            <a:ext cx="5829325" cy="20104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Major Events 2017</a:t>
            </a:r>
          </a:p>
          <a:p>
            <a:pPr lvl="0">
              <a:spcBef>
                <a:spcPts val="0"/>
              </a:spcBef>
              <a:buNone/>
            </a:pPr>
            <a:r>
              <a:t/>
            </a:r>
            <a:endParaRPr/>
          </a:p>
          <a:p>
            <a:pPr lvl="0">
              <a:spcBef>
                <a:spcPts val="0"/>
              </a:spcBef>
              <a:buNone/>
            </a:pPr>
            <a:r>
              <a:t/>
            </a:r>
            <a:endParaRPr/>
          </a:p>
        </p:txBody>
      </p:sp>
      <p:sp>
        <p:nvSpPr>
          <p:cNvPr id="111" name="Shape 111"/>
          <p:cNvSpPr txBox="1"/>
          <p:nvPr>
            <p:ph idx="1" type="body"/>
          </p:nvPr>
        </p:nvSpPr>
        <p:spPr>
          <a:xfrm>
            <a:off x="311700" y="1198350"/>
            <a:ext cx="8520600" cy="3397200"/>
          </a:xfrm>
          <a:prstGeom prst="rect">
            <a:avLst/>
          </a:prstGeom>
        </p:spPr>
        <p:txBody>
          <a:bodyPr anchorCtr="0" anchor="t" bIns="91425" lIns="91425" rIns="91425" wrap="square" tIns="91425">
            <a:noAutofit/>
          </a:bodyPr>
          <a:lstStyle/>
          <a:p>
            <a:pPr lvl="0">
              <a:spcBef>
                <a:spcPts val="0"/>
              </a:spcBef>
              <a:buNone/>
            </a:pPr>
            <a:r>
              <a:rPr lang="en"/>
              <a:t>Tell us what you think</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title="President Trump's Remarks on the 70th Anniversary of the U.S. Air Force">
            <a:hlinkClick r:id="rId3"/>
          </p:cNvPr>
          <p:cNvSpPr/>
          <p:nvPr/>
        </p:nvSpPr>
        <p:spPr>
          <a:xfrm>
            <a:off x="1256625" y="240624"/>
            <a:ext cx="6768874" cy="4757499"/>
          </a:xfrm>
          <a:prstGeom prst="rect">
            <a:avLst/>
          </a:prstGeom>
          <a:blipFill>
            <a:blip r:embed="rId4">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Defense Sector</a:t>
            </a:r>
          </a:p>
        </p:txBody>
      </p:sp>
      <p:sp>
        <p:nvSpPr>
          <p:cNvPr id="252" name="Shape 252"/>
          <p:cNvSpPr txBox="1"/>
          <p:nvPr>
            <p:ph idx="1" type="body"/>
          </p:nvPr>
        </p:nvSpPr>
        <p:spPr>
          <a:xfrm>
            <a:off x="311700" y="957725"/>
            <a:ext cx="8520600" cy="1760700"/>
          </a:xfrm>
          <a:prstGeom prst="rect">
            <a:avLst/>
          </a:prstGeom>
        </p:spPr>
        <p:txBody>
          <a:bodyPr anchorCtr="0" anchor="t" bIns="91425" lIns="91425" rIns="91425" wrap="square" tIns="91425">
            <a:noAutofit/>
          </a:bodyPr>
          <a:lstStyle/>
          <a:p>
            <a:pPr lvl="0">
              <a:spcBef>
                <a:spcPts val="0"/>
              </a:spcBef>
              <a:buNone/>
            </a:pPr>
            <a:r>
              <a:rPr lang="en" sz="1400"/>
              <a:t>Outlook - Strong</a:t>
            </a:r>
          </a:p>
          <a:p>
            <a:pPr lvl="0">
              <a:spcBef>
                <a:spcPts val="0"/>
              </a:spcBef>
              <a:buNone/>
            </a:pPr>
            <a:r>
              <a:rPr lang="en" sz="1400"/>
              <a:t>Reasoning - Conflict between Trump and other countries creates worry within markets </a:t>
            </a:r>
          </a:p>
          <a:p>
            <a:pPr indent="-228600" lvl="0" marL="457200" rtl="0">
              <a:spcBef>
                <a:spcPts val="0"/>
              </a:spcBef>
              <a:buChar char="-"/>
            </a:pPr>
            <a:r>
              <a:rPr lang="en" sz="1400"/>
              <a:t>Raising oil prices may create tensions between providers and consumers (especially while America must rebuild oil </a:t>
            </a:r>
            <a:r>
              <a:rPr lang="en" sz="1400"/>
              <a:t>infrastructure</a:t>
            </a:r>
            <a:r>
              <a:rPr lang="en" sz="1400"/>
              <a:t> destroyed by hurricanes)</a:t>
            </a:r>
          </a:p>
          <a:p>
            <a:pPr indent="-228600" lvl="0" marL="457200">
              <a:spcBef>
                <a:spcPts val="0"/>
              </a:spcBef>
              <a:buChar char="-"/>
            </a:pPr>
            <a:r>
              <a:rPr lang="en" sz="1400"/>
              <a:t>R&amp;D put into market is beginning to pay out (Boeing), possibly creating trend of value generation</a:t>
            </a:r>
          </a:p>
        </p:txBody>
      </p:sp>
      <p:pic>
        <p:nvPicPr>
          <p:cNvPr id="253" name="Shape 253"/>
          <p:cNvPicPr preferRelativeResize="0"/>
          <p:nvPr/>
        </p:nvPicPr>
        <p:blipFill>
          <a:blip r:embed="rId3">
            <a:alphaModFix/>
          </a:blip>
          <a:stretch>
            <a:fillRect/>
          </a:stretch>
        </p:blipFill>
        <p:spPr>
          <a:xfrm>
            <a:off x="4682625" y="2718425"/>
            <a:ext cx="4073497" cy="21202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Healthcare Sector</a:t>
            </a:r>
          </a:p>
        </p:txBody>
      </p:sp>
      <p:sp>
        <p:nvSpPr>
          <p:cNvPr id="259" name="Shape 259"/>
          <p:cNvSpPr txBox="1"/>
          <p:nvPr>
            <p:ph idx="1" type="body"/>
          </p:nvPr>
        </p:nvSpPr>
        <p:spPr>
          <a:xfrm>
            <a:off x="311700" y="1171600"/>
            <a:ext cx="2643900" cy="3397200"/>
          </a:xfrm>
          <a:prstGeom prst="rect">
            <a:avLst/>
          </a:prstGeom>
        </p:spPr>
        <p:txBody>
          <a:bodyPr anchorCtr="0" anchor="t" bIns="91425" lIns="91425" rIns="91425" wrap="square" tIns="91425">
            <a:noAutofit/>
          </a:bodyPr>
          <a:lstStyle/>
          <a:p>
            <a:pPr lvl="0">
              <a:spcBef>
                <a:spcPts val="0"/>
              </a:spcBef>
              <a:buNone/>
            </a:pPr>
            <a:r>
              <a:rPr lang="en" sz="1400"/>
              <a:t>Outlook - Strong</a:t>
            </a:r>
          </a:p>
          <a:p>
            <a:pPr lvl="0">
              <a:spcBef>
                <a:spcPts val="0"/>
              </a:spcBef>
              <a:buNone/>
            </a:pPr>
            <a:r>
              <a:rPr lang="en" sz="1400"/>
              <a:t>Reasons: Companies reporting healthy balance sheets, the sector was beaten down prior to election making current valuations attractive, demand for services grows with aging population</a:t>
            </a:r>
          </a:p>
          <a:p>
            <a:pPr lvl="0">
              <a:spcBef>
                <a:spcPts val="0"/>
              </a:spcBef>
              <a:buNone/>
            </a:pPr>
            <a:r>
              <a:rPr lang="en" sz="1400"/>
              <a:t>Areas of Concern: Higher than usual volatility due to uncertainty surrounding healthcare reform</a:t>
            </a:r>
          </a:p>
          <a:p>
            <a:pPr lvl="0">
              <a:spcBef>
                <a:spcPts val="0"/>
              </a:spcBef>
              <a:buNone/>
            </a:pPr>
            <a:r>
              <a:rPr lang="en"/>
              <a:t>  </a:t>
            </a:r>
          </a:p>
        </p:txBody>
      </p:sp>
      <p:pic>
        <p:nvPicPr>
          <p:cNvPr id="260" name="Shape 260"/>
          <p:cNvPicPr preferRelativeResize="0"/>
          <p:nvPr/>
        </p:nvPicPr>
        <p:blipFill>
          <a:blip r:embed="rId3">
            <a:alphaModFix/>
          </a:blip>
          <a:stretch>
            <a:fillRect/>
          </a:stretch>
        </p:blipFill>
        <p:spPr>
          <a:xfrm>
            <a:off x="2914600" y="1212524"/>
            <a:ext cx="6007474" cy="3079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Financial Sector</a:t>
            </a:r>
          </a:p>
        </p:txBody>
      </p:sp>
      <p:sp>
        <p:nvSpPr>
          <p:cNvPr id="266" name="Shape 266"/>
          <p:cNvSpPr txBox="1"/>
          <p:nvPr>
            <p:ph idx="1" type="body"/>
          </p:nvPr>
        </p:nvSpPr>
        <p:spPr>
          <a:xfrm>
            <a:off x="311700" y="1171600"/>
            <a:ext cx="8520600" cy="3397200"/>
          </a:xfrm>
          <a:prstGeom prst="rect">
            <a:avLst/>
          </a:prstGeom>
        </p:spPr>
        <p:txBody>
          <a:bodyPr anchorCtr="0" anchor="t" bIns="91425" lIns="91425" rIns="91425" wrap="square" tIns="91425">
            <a:noAutofit/>
          </a:bodyPr>
          <a:lstStyle/>
          <a:p>
            <a:pPr lvl="0">
              <a:spcBef>
                <a:spcPts val="0"/>
              </a:spcBef>
              <a:buNone/>
            </a:pPr>
            <a:r>
              <a:rPr lang="en"/>
              <a:t>Outlook - Strong</a:t>
            </a:r>
          </a:p>
          <a:p>
            <a:pPr lvl="0">
              <a:spcBef>
                <a:spcPts val="0"/>
              </a:spcBef>
              <a:buNone/>
            </a:pPr>
            <a:r>
              <a:rPr lang="en"/>
              <a:t>Reasons for outlook - Fed Funds rate hike, Lending institutions boosts</a:t>
            </a:r>
          </a:p>
          <a:p>
            <a:pPr lvl="0">
              <a:spcBef>
                <a:spcPts val="0"/>
              </a:spcBef>
              <a:buNone/>
            </a:pPr>
            <a:r>
              <a:rPr lang="en"/>
              <a:t>Possible area of caution - Balance sheet unwinding lowers bond price which </a:t>
            </a:r>
            <a:r>
              <a:rPr lang="en"/>
              <a:t>oftentimes</a:t>
            </a:r>
            <a:r>
              <a:rPr lang="en"/>
              <a:t> are used to create value for financial institution</a:t>
            </a:r>
          </a:p>
          <a:p>
            <a:pPr lvl="0">
              <a:spcBef>
                <a:spcPts val="0"/>
              </a:spcBef>
              <a:buNone/>
            </a:pPr>
            <a:r>
              <a:t/>
            </a:r>
            <a:endParaRPr/>
          </a:p>
        </p:txBody>
      </p:sp>
      <p:pic>
        <p:nvPicPr>
          <p:cNvPr id="267" name="Shape 267"/>
          <p:cNvPicPr preferRelativeResize="0"/>
          <p:nvPr/>
        </p:nvPicPr>
        <p:blipFill>
          <a:blip r:embed="rId3">
            <a:alphaModFix/>
          </a:blip>
          <a:stretch>
            <a:fillRect/>
          </a:stretch>
        </p:blipFill>
        <p:spPr>
          <a:xfrm>
            <a:off x="4117475" y="2943750"/>
            <a:ext cx="3965948" cy="2084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Industrial Sector</a:t>
            </a:r>
          </a:p>
        </p:txBody>
      </p:sp>
      <p:pic>
        <p:nvPicPr>
          <p:cNvPr id="273" name="Shape 273"/>
          <p:cNvPicPr preferRelativeResize="0"/>
          <p:nvPr/>
        </p:nvPicPr>
        <p:blipFill>
          <a:blip r:embed="rId3">
            <a:alphaModFix/>
          </a:blip>
          <a:stretch>
            <a:fillRect/>
          </a:stretch>
        </p:blipFill>
        <p:spPr>
          <a:xfrm>
            <a:off x="3809325" y="395295"/>
            <a:ext cx="4505825" cy="2804049"/>
          </a:xfrm>
          <a:prstGeom prst="rect">
            <a:avLst/>
          </a:prstGeom>
          <a:noFill/>
          <a:ln>
            <a:noFill/>
          </a:ln>
        </p:spPr>
      </p:pic>
      <p:pic>
        <p:nvPicPr>
          <p:cNvPr id="274" name="Shape 274"/>
          <p:cNvPicPr preferRelativeResize="0"/>
          <p:nvPr/>
        </p:nvPicPr>
        <p:blipFill>
          <a:blip r:embed="rId4">
            <a:alphaModFix/>
          </a:blip>
          <a:stretch>
            <a:fillRect/>
          </a:stretch>
        </p:blipFill>
        <p:spPr>
          <a:xfrm>
            <a:off x="311700" y="2441779"/>
            <a:ext cx="4505825" cy="2375433"/>
          </a:xfrm>
          <a:prstGeom prst="rect">
            <a:avLst/>
          </a:prstGeom>
          <a:noFill/>
          <a:ln>
            <a:noFill/>
          </a:ln>
        </p:spPr>
      </p:pic>
      <p:sp>
        <p:nvSpPr>
          <p:cNvPr id="275" name="Shape 275"/>
          <p:cNvSpPr txBox="1"/>
          <p:nvPr/>
        </p:nvSpPr>
        <p:spPr>
          <a:xfrm>
            <a:off x="4817525" y="3199350"/>
            <a:ext cx="4073700" cy="1617900"/>
          </a:xfrm>
          <a:prstGeom prst="rect">
            <a:avLst/>
          </a:prstGeom>
          <a:noFill/>
          <a:ln>
            <a:noFill/>
          </a:ln>
        </p:spPr>
        <p:txBody>
          <a:bodyPr anchorCtr="0" anchor="t" bIns="91425" lIns="91425" rIns="91425" wrap="square" tIns="91425">
            <a:noAutofit/>
          </a:bodyPr>
          <a:lstStyle/>
          <a:p>
            <a:pPr lvl="0">
              <a:spcBef>
                <a:spcPts val="0"/>
              </a:spcBef>
              <a:buNone/>
            </a:pPr>
            <a:r>
              <a:rPr lang="en"/>
              <a:t>Reasons for Outlook: </a:t>
            </a:r>
          </a:p>
          <a:p>
            <a:pPr lvl="0">
              <a:spcBef>
                <a:spcPts val="0"/>
              </a:spcBef>
              <a:buNone/>
            </a:pPr>
            <a:r>
              <a:t/>
            </a:r>
            <a:endParaRPr/>
          </a:p>
          <a:p>
            <a:pPr lvl="0">
              <a:spcBef>
                <a:spcPts val="0"/>
              </a:spcBef>
              <a:buNone/>
            </a:pPr>
            <a:r>
              <a:rPr lang="en"/>
              <a:t>Infrastructure executive order boosts spending $1T</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
        <p:nvSpPr>
          <p:cNvPr id="276" name="Shape 276"/>
          <p:cNvSpPr txBox="1"/>
          <p:nvPr/>
        </p:nvSpPr>
        <p:spPr>
          <a:xfrm>
            <a:off x="596500" y="1170500"/>
            <a:ext cx="2915100" cy="613200"/>
          </a:xfrm>
          <a:prstGeom prst="rect">
            <a:avLst/>
          </a:prstGeom>
          <a:noFill/>
          <a:ln>
            <a:noFill/>
          </a:ln>
        </p:spPr>
        <p:txBody>
          <a:bodyPr anchorCtr="0" anchor="t" bIns="91425" lIns="91425" rIns="91425" wrap="square" tIns="91425">
            <a:noAutofit/>
          </a:bodyPr>
          <a:lstStyle/>
          <a:p>
            <a:pPr lvl="0">
              <a:spcBef>
                <a:spcPts val="0"/>
              </a:spcBef>
              <a:buNone/>
            </a:pPr>
            <a:r>
              <a:rPr lang="en"/>
              <a:t>Outlook - Strong</a:t>
            </a:r>
          </a:p>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Information Technology</a:t>
            </a:r>
          </a:p>
        </p:txBody>
      </p:sp>
      <p:sp>
        <p:nvSpPr>
          <p:cNvPr id="282" name="Shape 282"/>
          <p:cNvSpPr txBox="1"/>
          <p:nvPr/>
        </p:nvSpPr>
        <p:spPr>
          <a:xfrm>
            <a:off x="436700" y="1167500"/>
            <a:ext cx="2210400" cy="613200"/>
          </a:xfrm>
          <a:prstGeom prst="rect">
            <a:avLst/>
          </a:prstGeom>
          <a:noFill/>
          <a:ln>
            <a:noFill/>
          </a:ln>
        </p:spPr>
        <p:txBody>
          <a:bodyPr anchorCtr="0" anchor="t" bIns="91425" lIns="91425" rIns="91425" wrap="square" tIns="91425">
            <a:noAutofit/>
          </a:bodyPr>
          <a:lstStyle/>
          <a:p>
            <a:pPr lvl="0">
              <a:spcBef>
                <a:spcPts val="0"/>
              </a:spcBef>
              <a:buNone/>
            </a:pPr>
            <a:r>
              <a:rPr lang="en">
                <a:latin typeface="Old Standard TT"/>
                <a:ea typeface="Old Standard TT"/>
                <a:cs typeface="Old Standard TT"/>
                <a:sym typeface="Old Standard TT"/>
              </a:rPr>
              <a:t>Outlook: Strong</a:t>
            </a:r>
          </a:p>
        </p:txBody>
      </p:sp>
      <p:pic>
        <p:nvPicPr>
          <p:cNvPr id="283" name="Shape 283"/>
          <p:cNvPicPr preferRelativeResize="0"/>
          <p:nvPr/>
        </p:nvPicPr>
        <p:blipFill>
          <a:blip r:embed="rId3">
            <a:alphaModFix/>
          </a:blip>
          <a:stretch>
            <a:fillRect/>
          </a:stretch>
        </p:blipFill>
        <p:spPr>
          <a:xfrm>
            <a:off x="3618374" y="1227550"/>
            <a:ext cx="5587101" cy="3676400"/>
          </a:xfrm>
          <a:prstGeom prst="rect">
            <a:avLst/>
          </a:prstGeom>
          <a:noFill/>
          <a:ln>
            <a:noFill/>
          </a:ln>
        </p:spPr>
      </p:pic>
      <p:sp>
        <p:nvSpPr>
          <p:cNvPr id="284" name="Shape 284"/>
          <p:cNvSpPr txBox="1"/>
          <p:nvPr/>
        </p:nvSpPr>
        <p:spPr>
          <a:xfrm>
            <a:off x="259325" y="915650"/>
            <a:ext cx="3000000" cy="3843600"/>
          </a:xfrm>
          <a:prstGeom prst="rect">
            <a:avLst/>
          </a:prstGeom>
          <a:noFill/>
          <a:ln>
            <a:noFill/>
          </a:ln>
        </p:spPr>
        <p:txBody>
          <a:bodyPr anchorCtr="0" anchor="ctr" bIns="91425" lIns="91425" rIns="91425" wrap="square" tIns="91425">
            <a:noAutofit/>
          </a:bodyPr>
          <a:lstStyle/>
          <a:p>
            <a:pPr indent="-304800" lvl="0" marL="457200" rtl="0">
              <a:lnSpc>
                <a:spcPct val="115000"/>
              </a:lnSpc>
              <a:spcBef>
                <a:spcPts val="1600"/>
              </a:spcBef>
              <a:buNone/>
            </a:pPr>
            <a:r>
              <a:t/>
            </a:r>
            <a:endParaRPr sz="1200">
              <a:solidFill>
                <a:schemeClr val="dk1"/>
              </a:solidFill>
              <a:latin typeface="Old Standard TT"/>
              <a:ea typeface="Old Standard TT"/>
              <a:cs typeface="Old Standard TT"/>
              <a:sym typeface="Old Standard TT"/>
            </a:endParaRPr>
          </a:p>
          <a:p>
            <a:pPr indent="-304800" lvl="0" marL="457200" rtl="0">
              <a:lnSpc>
                <a:spcPct val="115000"/>
              </a:lnSpc>
              <a:spcBef>
                <a:spcPts val="1600"/>
              </a:spcBef>
              <a:buNone/>
            </a:pPr>
            <a:r>
              <a:t/>
            </a:r>
            <a:endParaRPr sz="1200">
              <a:solidFill>
                <a:schemeClr val="dk1"/>
              </a:solidFill>
              <a:latin typeface="Old Standard TT"/>
              <a:ea typeface="Old Standard TT"/>
              <a:cs typeface="Old Standard TT"/>
              <a:sym typeface="Old Standard TT"/>
            </a:endParaRPr>
          </a:p>
          <a:p>
            <a:pPr indent="-304800" lvl="0" marL="457200" rtl="0">
              <a:lnSpc>
                <a:spcPct val="115000"/>
              </a:lnSpc>
              <a:spcBef>
                <a:spcPts val="1600"/>
              </a:spcBef>
              <a:buNone/>
            </a:pPr>
            <a:r>
              <a:rPr lang="en" sz="1200">
                <a:solidFill>
                  <a:schemeClr val="dk1"/>
                </a:solidFill>
                <a:latin typeface="Old Standard TT"/>
                <a:ea typeface="Old Standard TT"/>
                <a:cs typeface="Old Standard TT"/>
                <a:sym typeface="Old Standard TT"/>
              </a:rPr>
              <a:t>High level of substitute and elastic products</a:t>
            </a:r>
          </a:p>
          <a:p>
            <a:pPr indent="-304800" lvl="0" marL="457200" rtl="0">
              <a:lnSpc>
                <a:spcPct val="115000"/>
              </a:lnSpc>
              <a:spcBef>
                <a:spcPts val="1600"/>
              </a:spcBef>
              <a:buNone/>
            </a:pPr>
            <a:r>
              <a:rPr lang="en" sz="1200">
                <a:solidFill>
                  <a:schemeClr val="dk1"/>
                </a:solidFill>
                <a:latin typeface="Old Standard TT"/>
                <a:ea typeface="Old Standard TT"/>
                <a:cs typeface="Old Standard TT"/>
                <a:sym typeface="Old Standard TT"/>
              </a:rPr>
              <a:t>Driven mostly by design innovation, R&amp;D costs extremely high</a:t>
            </a:r>
          </a:p>
          <a:p>
            <a:pPr indent="-304800" lvl="0" marL="457200" rtl="0">
              <a:lnSpc>
                <a:spcPct val="115000"/>
              </a:lnSpc>
              <a:spcBef>
                <a:spcPts val="1600"/>
              </a:spcBef>
              <a:buNone/>
            </a:pPr>
            <a:r>
              <a:rPr lang="en" sz="1200">
                <a:solidFill>
                  <a:schemeClr val="dk1"/>
                </a:solidFill>
                <a:latin typeface="Old Standard TT"/>
                <a:ea typeface="Old Standard TT"/>
                <a:cs typeface="Old Standard TT"/>
                <a:sym typeface="Old Standard TT"/>
              </a:rPr>
              <a:t>Areas of Growth: Cloud computing, Big Data, Internet of Things, and artificial intelligence </a:t>
            </a:r>
          </a:p>
          <a:p>
            <a:pPr indent="-304800" lvl="0" marL="457200" rtl="0">
              <a:lnSpc>
                <a:spcPct val="115000"/>
              </a:lnSpc>
              <a:spcBef>
                <a:spcPts val="1600"/>
              </a:spcBef>
              <a:buNone/>
            </a:pPr>
            <a:r>
              <a:t/>
            </a:r>
            <a:endParaRPr sz="1200">
              <a:solidFill>
                <a:schemeClr val="dk1"/>
              </a:solidFill>
              <a:latin typeface="Old Standard TT"/>
              <a:ea typeface="Old Standard TT"/>
              <a:cs typeface="Old Standard TT"/>
              <a:sym typeface="Old Standard TT"/>
            </a:endParaRPr>
          </a:p>
          <a:p>
            <a:pPr indent="-304800" lvl="0" marL="457200" rtl="0">
              <a:lnSpc>
                <a:spcPct val="115000"/>
              </a:lnSpc>
              <a:spcBef>
                <a:spcPts val="1600"/>
              </a:spcBef>
              <a:buNone/>
            </a:pPr>
            <a:r>
              <a:t/>
            </a:r>
            <a:endParaRPr sz="1200">
              <a:solidFill>
                <a:schemeClr val="dk1"/>
              </a:solidFill>
              <a:latin typeface="Old Standard TT"/>
              <a:ea typeface="Old Standard TT"/>
              <a:cs typeface="Old Standard TT"/>
              <a:sym typeface="Old Standard TT"/>
            </a:endParaRPr>
          </a:p>
          <a:p>
            <a:pPr indent="0" lvl="0" marL="152400" rtl="0">
              <a:lnSpc>
                <a:spcPct val="115000"/>
              </a:lnSpc>
              <a:spcBef>
                <a:spcPts val="1600"/>
              </a:spcBef>
              <a:buNone/>
            </a:pPr>
            <a:r>
              <a:t/>
            </a:r>
            <a:endParaRPr sz="1200">
              <a:solidFill>
                <a:schemeClr val="dk1"/>
              </a:solidFill>
              <a:latin typeface="Old Standard TT"/>
              <a:ea typeface="Old Standard TT"/>
              <a:cs typeface="Old Standard TT"/>
              <a:sym typeface="Old Standard T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Consumer Goods</a:t>
            </a:r>
          </a:p>
        </p:txBody>
      </p:sp>
      <p:pic>
        <p:nvPicPr>
          <p:cNvPr id="290" name="Shape 290"/>
          <p:cNvPicPr preferRelativeResize="0"/>
          <p:nvPr/>
        </p:nvPicPr>
        <p:blipFill>
          <a:blip r:embed="rId3">
            <a:alphaModFix/>
          </a:blip>
          <a:stretch>
            <a:fillRect/>
          </a:stretch>
        </p:blipFill>
        <p:spPr>
          <a:xfrm>
            <a:off x="446500" y="1058225"/>
            <a:ext cx="7895399" cy="37804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Consumer Discretionary</a:t>
            </a:r>
          </a:p>
        </p:txBody>
      </p:sp>
      <p:pic>
        <p:nvPicPr>
          <p:cNvPr id="296" name="Shape 296"/>
          <p:cNvPicPr preferRelativeResize="0"/>
          <p:nvPr/>
        </p:nvPicPr>
        <p:blipFill>
          <a:blip r:embed="rId3">
            <a:alphaModFix/>
          </a:blip>
          <a:stretch>
            <a:fillRect/>
          </a:stretch>
        </p:blipFill>
        <p:spPr>
          <a:xfrm>
            <a:off x="3894500" y="1406700"/>
            <a:ext cx="5083025" cy="3022699"/>
          </a:xfrm>
          <a:prstGeom prst="rect">
            <a:avLst/>
          </a:prstGeom>
          <a:noFill/>
          <a:ln>
            <a:noFill/>
          </a:ln>
        </p:spPr>
      </p:pic>
      <p:sp>
        <p:nvSpPr>
          <p:cNvPr id="297" name="Shape 297"/>
          <p:cNvSpPr txBox="1"/>
          <p:nvPr/>
        </p:nvSpPr>
        <p:spPr>
          <a:xfrm>
            <a:off x="183800" y="1456500"/>
            <a:ext cx="3559500" cy="22305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t/>
            </a:r>
            <a:endParaRPr sz="1200">
              <a:latin typeface="Old Standard TT"/>
              <a:ea typeface="Old Standard TT"/>
              <a:cs typeface="Old Standard TT"/>
              <a:sym typeface="Old Standard TT"/>
            </a:endParaRPr>
          </a:p>
          <a:p>
            <a:pPr lvl="0" rtl="0">
              <a:lnSpc>
                <a:spcPct val="115000"/>
              </a:lnSpc>
              <a:spcBef>
                <a:spcPts val="0"/>
              </a:spcBef>
              <a:buNone/>
            </a:pPr>
            <a:r>
              <a:rPr lang="en" sz="1200">
                <a:latin typeface="Old Standard TT"/>
                <a:ea typeface="Old Standard TT"/>
                <a:cs typeface="Old Standard TT"/>
                <a:sym typeface="Old Standard TT"/>
              </a:rPr>
              <a:t>Outlook: Neutral </a:t>
            </a:r>
          </a:p>
          <a:p>
            <a:pPr lvl="0" rtl="0">
              <a:lnSpc>
                <a:spcPct val="115000"/>
              </a:lnSpc>
              <a:spcBef>
                <a:spcPts val="0"/>
              </a:spcBef>
              <a:buNone/>
            </a:pPr>
            <a:r>
              <a:t/>
            </a:r>
            <a:endParaRPr sz="1200">
              <a:latin typeface="Old Standard TT"/>
              <a:ea typeface="Old Standard TT"/>
              <a:cs typeface="Old Standard TT"/>
              <a:sym typeface="Old Standard TT"/>
            </a:endParaRPr>
          </a:p>
          <a:p>
            <a:pPr lvl="0" rtl="0">
              <a:lnSpc>
                <a:spcPct val="115000"/>
              </a:lnSpc>
              <a:spcBef>
                <a:spcPts val="0"/>
              </a:spcBef>
              <a:buNone/>
            </a:pPr>
            <a:r>
              <a:rPr lang="en" sz="1200">
                <a:solidFill>
                  <a:srgbClr val="000000"/>
                </a:solidFill>
                <a:latin typeface="Old Standard TT"/>
                <a:ea typeface="Old Standard TT"/>
                <a:cs typeface="Old Standard TT"/>
                <a:sym typeface="Old Standard TT"/>
              </a:rPr>
              <a:t>Sector highly correlated to the market:</a:t>
            </a:r>
          </a:p>
          <a:p>
            <a:pPr lvl="0" rtl="0">
              <a:lnSpc>
                <a:spcPct val="115000"/>
              </a:lnSpc>
              <a:spcBef>
                <a:spcPts val="1600"/>
              </a:spcBef>
              <a:buNone/>
            </a:pPr>
            <a:r>
              <a:rPr lang="en" sz="1200">
                <a:solidFill>
                  <a:srgbClr val="000000"/>
                </a:solidFill>
                <a:latin typeface="Old Standard TT"/>
                <a:ea typeface="Old Standard TT"/>
                <a:cs typeface="Old Standard TT"/>
                <a:sym typeface="Old Standard TT"/>
              </a:rPr>
              <a:t>=&gt; Main drivers of the sector</a:t>
            </a:r>
            <a:r>
              <a:rPr lang="en" sz="1200">
                <a:latin typeface="Old Standard TT"/>
                <a:ea typeface="Old Standard TT"/>
                <a:cs typeface="Old Standard TT"/>
                <a:sym typeface="Old Standard TT"/>
              </a:rPr>
              <a:t>:</a:t>
            </a:r>
          </a:p>
          <a:p>
            <a:pPr indent="-304800" lvl="0" marL="457200" rtl="0">
              <a:lnSpc>
                <a:spcPct val="115000"/>
              </a:lnSpc>
              <a:spcBef>
                <a:spcPts val="1600"/>
              </a:spcBef>
              <a:buClr>
                <a:srgbClr val="000000"/>
              </a:buClr>
              <a:buSzPct val="100000"/>
              <a:buFont typeface="Old Standard TT"/>
              <a:buChar char="-"/>
            </a:pPr>
            <a:r>
              <a:rPr lang="en" sz="1200">
                <a:solidFill>
                  <a:srgbClr val="000000"/>
                </a:solidFill>
                <a:latin typeface="Old Standard TT"/>
                <a:ea typeface="Old Standard TT"/>
                <a:cs typeface="Old Standard TT"/>
                <a:sym typeface="Old Standard TT"/>
              </a:rPr>
              <a:t>Employment</a:t>
            </a:r>
          </a:p>
          <a:p>
            <a:pPr indent="-304800" lvl="0" marL="457200" rtl="0">
              <a:lnSpc>
                <a:spcPct val="115000"/>
              </a:lnSpc>
              <a:spcBef>
                <a:spcPts val="1600"/>
              </a:spcBef>
              <a:buClr>
                <a:srgbClr val="000000"/>
              </a:buClr>
              <a:buSzPct val="100000"/>
              <a:buFont typeface="Old Standard TT"/>
              <a:buChar char="-"/>
            </a:pPr>
            <a:r>
              <a:rPr lang="en" sz="1200">
                <a:solidFill>
                  <a:srgbClr val="000000"/>
                </a:solidFill>
                <a:latin typeface="Old Standard TT"/>
                <a:ea typeface="Old Standard TT"/>
                <a:cs typeface="Old Standard TT"/>
                <a:sym typeface="Old Standard TT"/>
              </a:rPr>
              <a:t>Interest rate</a:t>
            </a:r>
          </a:p>
          <a:p>
            <a:pPr lvl="0" rtl="0">
              <a:lnSpc>
                <a:spcPct val="115000"/>
              </a:lnSpc>
              <a:spcBef>
                <a:spcPts val="1600"/>
              </a:spcBef>
              <a:buNone/>
            </a:pPr>
            <a:r>
              <a:rPr lang="en" sz="1200">
                <a:latin typeface="Old Standard TT"/>
                <a:ea typeface="Old Standard TT"/>
                <a:cs typeface="Old Standard TT"/>
                <a:sym typeface="Old Standard TT"/>
              </a:rPr>
              <a:t>Correlated to the business cycle</a:t>
            </a:r>
          </a:p>
          <a:p>
            <a:pPr lvl="0" rtl="0">
              <a:lnSpc>
                <a:spcPct val="115000"/>
              </a:lnSpc>
              <a:spcBef>
                <a:spcPts val="1600"/>
              </a:spcBef>
              <a:buNone/>
            </a:pPr>
            <a:r>
              <a:t/>
            </a:r>
            <a:endParaRPr sz="1200">
              <a:latin typeface="Old Standard TT"/>
              <a:ea typeface="Old Standard TT"/>
              <a:cs typeface="Old Standard TT"/>
              <a:sym typeface="Old Standard TT"/>
            </a:endParaRPr>
          </a:p>
          <a:p>
            <a:pPr lvl="0" rtl="0">
              <a:lnSpc>
                <a:spcPct val="115000"/>
              </a:lnSpc>
              <a:spcBef>
                <a:spcPts val="1600"/>
              </a:spcBef>
              <a:buNone/>
            </a:pPr>
            <a:r>
              <a:t/>
            </a:r>
            <a:endParaRPr sz="1800">
              <a:solidFill>
                <a:srgbClr val="000000"/>
              </a:solidFill>
              <a:latin typeface="Old Standard TT"/>
              <a:ea typeface="Old Standard TT"/>
              <a:cs typeface="Old Standard TT"/>
              <a:sym typeface="Old Standard T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type="title"/>
          </p:nvPr>
        </p:nvSpPr>
        <p:spPr>
          <a:xfrm>
            <a:off x="311700" y="257875"/>
            <a:ext cx="8520600" cy="613200"/>
          </a:xfrm>
          <a:prstGeom prst="rect">
            <a:avLst/>
          </a:prstGeom>
        </p:spPr>
        <p:txBody>
          <a:bodyPr anchorCtr="0" anchor="t" bIns="91425" lIns="91425" rIns="91425" wrap="square" tIns="91425">
            <a:noAutofit/>
          </a:bodyPr>
          <a:lstStyle/>
          <a:p>
            <a:pPr lvl="0">
              <a:spcBef>
                <a:spcPts val="0"/>
              </a:spcBef>
              <a:buNone/>
            </a:pPr>
            <a:r>
              <a:rPr lang="en"/>
              <a:t>Consumer Staples</a:t>
            </a:r>
          </a:p>
        </p:txBody>
      </p:sp>
      <p:pic>
        <p:nvPicPr>
          <p:cNvPr id="303" name="Shape 303"/>
          <p:cNvPicPr preferRelativeResize="0"/>
          <p:nvPr/>
        </p:nvPicPr>
        <p:blipFill>
          <a:blip r:embed="rId3">
            <a:alphaModFix/>
          </a:blip>
          <a:stretch>
            <a:fillRect/>
          </a:stretch>
        </p:blipFill>
        <p:spPr>
          <a:xfrm>
            <a:off x="4162025" y="1229900"/>
            <a:ext cx="4580451" cy="3608800"/>
          </a:xfrm>
          <a:prstGeom prst="rect">
            <a:avLst/>
          </a:prstGeom>
          <a:noFill/>
          <a:ln>
            <a:noFill/>
          </a:ln>
        </p:spPr>
      </p:pic>
      <p:sp>
        <p:nvSpPr>
          <p:cNvPr id="304" name="Shape 304"/>
          <p:cNvSpPr txBox="1"/>
          <p:nvPr/>
        </p:nvSpPr>
        <p:spPr>
          <a:xfrm>
            <a:off x="98225" y="1465725"/>
            <a:ext cx="4063800" cy="1132800"/>
          </a:xfrm>
          <a:prstGeom prst="rect">
            <a:avLst/>
          </a:prstGeom>
          <a:noFill/>
          <a:ln>
            <a:noFill/>
          </a:ln>
        </p:spPr>
        <p:txBody>
          <a:bodyPr anchorCtr="0" anchor="t" bIns="91425" lIns="91425" rIns="91425" wrap="square" tIns="91425">
            <a:noAutofit/>
          </a:bodyPr>
          <a:lstStyle/>
          <a:p>
            <a:pPr indent="-304800" lvl="0" marL="457200" rtl="0">
              <a:lnSpc>
                <a:spcPct val="115000"/>
              </a:lnSpc>
              <a:spcBef>
                <a:spcPts val="0"/>
              </a:spcBef>
              <a:buNone/>
            </a:pPr>
            <a:r>
              <a:rPr lang="en" sz="1200">
                <a:solidFill>
                  <a:srgbClr val="000000"/>
                </a:solidFill>
                <a:latin typeface="Old Standard TT"/>
                <a:ea typeface="Old Standard TT"/>
                <a:cs typeface="Old Standard TT"/>
                <a:sym typeface="Old Standard TT"/>
              </a:rPr>
              <a:t>Low volatility in Consumer staples</a:t>
            </a:r>
          </a:p>
          <a:p>
            <a:pPr indent="-304800" lvl="0" marL="457200" rtl="0">
              <a:lnSpc>
                <a:spcPct val="115000"/>
              </a:lnSpc>
              <a:spcBef>
                <a:spcPts val="0"/>
              </a:spcBef>
              <a:buNone/>
            </a:pPr>
            <a:r>
              <a:t/>
            </a:r>
            <a:endParaRPr sz="1200">
              <a:latin typeface="Old Standard TT"/>
              <a:ea typeface="Old Standard TT"/>
              <a:cs typeface="Old Standard TT"/>
              <a:sym typeface="Old Standard TT"/>
            </a:endParaRPr>
          </a:p>
          <a:p>
            <a:pPr indent="-304800" lvl="0" marL="457200" rtl="0">
              <a:lnSpc>
                <a:spcPct val="115000"/>
              </a:lnSpc>
              <a:spcBef>
                <a:spcPts val="0"/>
              </a:spcBef>
              <a:buNone/>
            </a:pPr>
            <a:r>
              <a:rPr lang="en" sz="1200">
                <a:latin typeface="Old Standard TT"/>
                <a:ea typeface="Old Standard TT"/>
                <a:cs typeface="Old Standard TT"/>
                <a:sym typeface="Old Standard TT"/>
              </a:rPr>
              <a:t>Relatively stable demand</a:t>
            </a:r>
          </a:p>
          <a:p>
            <a:pPr indent="-304800" lvl="0" marL="457200" rtl="0">
              <a:lnSpc>
                <a:spcPct val="115000"/>
              </a:lnSpc>
              <a:spcBef>
                <a:spcPts val="1600"/>
              </a:spcBef>
              <a:buNone/>
            </a:pPr>
            <a:r>
              <a:rPr lang="en" sz="1200">
                <a:solidFill>
                  <a:srgbClr val="000000"/>
                </a:solidFill>
                <a:latin typeface="Old Standard TT"/>
                <a:ea typeface="Old Standard TT"/>
                <a:cs typeface="Old Standard TT"/>
                <a:sym typeface="Old Standard TT"/>
              </a:rPr>
              <a:t>Non- cyclical </a:t>
            </a:r>
          </a:p>
          <a:p>
            <a:pPr indent="-304800" lvl="0" marL="457200" rtl="0">
              <a:lnSpc>
                <a:spcPct val="115000"/>
              </a:lnSpc>
              <a:spcBef>
                <a:spcPts val="1600"/>
              </a:spcBef>
              <a:buNone/>
            </a:pPr>
            <a:r>
              <a:rPr lang="en" sz="1200">
                <a:solidFill>
                  <a:srgbClr val="000000"/>
                </a:solidFill>
                <a:latin typeface="Old Standard TT"/>
                <a:ea typeface="Old Standard TT"/>
                <a:cs typeface="Old Standard TT"/>
                <a:sym typeface="Old Standard TT"/>
              </a:rPr>
              <a:t>Products are inelastic </a:t>
            </a:r>
          </a:p>
          <a:p>
            <a:pPr indent="-304800" lvl="0" marL="457200" rtl="0">
              <a:lnSpc>
                <a:spcPct val="115000"/>
              </a:lnSpc>
              <a:spcBef>
                <a:spcPts val="1600"/>
              </a:spcBef>
              <a:buNone/>
            </a:pPr>
            <a:r>
              <a:rPr lang="en" sz="1200">
                <a:solidFill>
                  <a:srgbClr val="000000"/>
                </a:solidFill>
                <a:latin typeface="Old Standard TT"/>
                <a:ea typeface="Old Standard TT"/>
                <a:cs typeface="Old Standard TT"/>
                <a:sym typeface="Old Standard TT"/>
              </a:rPr>
              <a:t>Main drivers of returns include the ability to reduce costs while revenues are relatively stable</a:t>
            </a:r>
          </a:p>
          <a:p>
            <a:pPr lvl="0" rtl="0">
              <a:lnSpc>
                <a:spcPct val="115000"/>
              </a:lnSpc>
              <a:spcBef>
                <a:spcPts val="1600"/>
              </a:spcBef>
              <a:buNone/>
            </a:pPr>
            <a:r>
              <a:t/>
            </a:r>
            <a:endParaRPr sz="1200">
              <a:solidFill>
                <a:srgbClr val="000000"/>
              </a:solidFill>
              <a:latin typeface="Old Standard TT"/>
              <a:ea typeface="Old Standard TT"/>
              <a:cs typeface="Old Standard TT"/>
              <a:sym typeface="Old Standard TT"/>
            </a:endParaRPr>
          </a:p>
        </p:txBody>
      </p:sp>
      <p:sp>
        <p:nvSpPr>
          <p:cNvPr id="305" name="Shape 305"/>
          <p:cNvSpPr txBox="1"/>
          <p:nvPr/>
        </p:nvSpPr>
        <p:spPr>
          <a:xfrm>
            <a:off x="424325" y="3759900"/>
            <a:ext cx="3737700" cy="10788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Old Standard TT"/>
              <a:buNone/>
            </a:pPr>
            <a:r>
              <a:rPr b="0" i="0" lang="en" sz="1200" u="none" cap="none" strike="noStrike">
                <a:solidFill>
                  <a:srgbClr val="000000"/>
                </a:solidFill>
                <a:latin typeface="Old Standard TT"/>
                <a:ea typeface="Old Standard TT"/>
                <a:cs typeface="Old Standard TT"/>
                <a:sym typeface="Old Standard TT"/>
              </a:rPr>
              <a:t>Forecast: Demand for these products will remain consistent but the cost cutting initiatives of these companies will continue to drive </a:t>
            </a:r>
            <a:r>
              <a:rPr lang="en" sz="1200">
                <a:latin typeface="Old Standard TT"/>
                <a:ea typeface="Old Standard TT"/>
                <a:cs typeface="Old Standard TT"/>
                <a:sym typeface="Old Standard TT"/>
              </a:rPr>
              <a:t>profitability and earnings up as long as </a:t>
            </a:r>
            <a:r>
              <a:rPr lang="en" sz="1200">
                <a:solidFill>
                  <a:srgbClr val="000000"/>
                </a:solidFill>
                <a:latin typeface="Old Standard TT"/>
                <a:ea typeface="Old Standard TT"/>
                <a:cs typeface="Old Standard TT"/>
                <a:sym typeface="Old Standard TT"/>
              </a:rPr>
              <a:t>CPI for food and other non-cyclical items remains consistent. </a:t>
            </a:r>
          </a:p>
        </p:txBody>
      </p:sp>
      <p:sp>
        <p:nvSpPr>
          <p:cNvPr id="306" name="Shape 306"/>
          <p:cNvSpPr txBox="1"/>
          <p:nvPr/>
        </p:nvSpPr>
        <p:spPr>
          <a:xfrm>
            <a:off x="338675" y="980350"/>
            <a:ext cx="2994600" cy="878700"/>
          </a:xfrm>
          <a:prstGeom prst="rect">
            <a:avLst/>
          </a:prstGeom>
          <a:noFill/>
          <a:ln>
            <a:noFill/>
          </a:ln>
        </p:spPr>
        <p:txBody>
          <a:bodyPr anchorCtr="0" anchor="t" bIns="91425" lIns="91425" rIns="91425" wrap="square" tIns="91425">
            <a:noAutofit/>
          </a:bodyPr>
          <a:lstStyle/>
          <a:p>
            <a:pPr lvl="0">
              <a:spcBef>
                <a:spcPts val="0"/>
              </a:spcBef>
              <a:buNone/>
            </a:pPr>
            <a:r>
              <a:rPr lang="en">
                <a:latin typeface="Old Standard TT"/>
                <a:ea typeface="Old Standard TT"/>
                <a:cs typeface="Old Standard TT"/>
                <a:sym typeface="Old Standard TT"/>
              </a:rPr>
              <a:t>Outlook: Neutral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Energy Sector</a:t>
            </a:r>
          </a:p>
        </p:txBody>
      </p:sp>
      <p:sp>
        <p:nvSpPr>
          <p:cNvPr id="312" name="Shape 312"/>
          <p:cNvSpPr txBox="1"/>
          <p:nvPr>
            <p:ph idx="1" type="body"/>
          </p:nvPr>
        </p:nvSpPr>
        <p:spPr>
          <a:xfrm>
            <a:off x="311700" y="1171600"/>
            <a:ext cx="3832800" cy="3397200"/>
          </a:xfrm>
          <a:prstGeom prst="rect">
            <a:avLst/>
          </a:prstGeom>
        </p:spPr>
        <p:txBody>
          <a:bodyPr anchorCtr="0" anchor="t" bIns="91425" lIns="91425" rIns="91425" wrap="square" tIns="91425">
            <a:noAutofit/>
          </a:bodyPr>
          <a:lstStyle/>
          <a:p>
            <a:pPr lvl="0">
              <a:spcBef>
                <a:spcPts val="0"/>
              </a:spcBef>
              <a:buNone/>
            </a:pPr>
            <a:r>
              <a:rPr lang="en" sz="1400"/>
              <a:t>Outlook - Neutral</a:t>
            </a:r>
          </a:p>
          <a:p>
            <a:pPr lvl="0">
              <a:spcBef>
                <a:spcPts val="0"/>
              </a:spcBef>
              <a:buNone/>
            </a:pPr>
            <a:r>
              <a:rPr lang="en" sz="1400"/>
              <a:t>Reasons for outlook - Modest global economic growth could raise demand for oil, rising geopolitical tensions could lead to higher oil prices</a:t>
            </a:r>
          </a:p>
          <a:p>
            <a:pPr lvl="0">
              <a:spcBef>
                <a:spcPts val="0"/>
              </a:spcBef>
              <a:buNone/>
            </a:pPr>
            <a:r>
              <a:rPr lang="en" sz="1400"/>
              <a:t>Areas of concern - Increased global supply, increased technological advancements, energy use restrictions </a:t>
            </a:r>
          </a:p>
        </p:txBody>
      </p:sp>
      <p:pic>
        <p:nvPicPr>
          <p:cNvPr id="313" name="Shape 313"/>
          <p:cNvPicPr preferRelativeResize="0"/>
          <p:nvPr/>
        </p:nvPicPr>
        <p:blipFill>
          <a:blip r:embed="rId3">
            <a:alphaModFix/>
          </a:blip>
          <a:stretch>
            <a:fillRect/>
          </a:stretch>
        </p:blipFill>
        <p:spPr>
          <a:xfrm>
            <a:off x="4144450" y="1555953"/>
            <a:ext cx="4687850" cy="2481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Domestic Economic Outlook</a:t>
            </a:r>
          </a:p>
        </p:txBody>
      </p:sp>
      <p:pic>
        <p:nvPicPr>
          <p:cNvPr id="117" name="Shape 117"/>
          <p:cNvPicPr preferRelativeResize="0"/>
          <p:nvPr/>
        </p:nvPicPr>
        <p:blipFill>
          <a:blip r:embed="rId3">
            <a:alphaModFix/>
          </a:blip>
          <a:stretch>
            <a:fillRect/>
          </a:stretch>
        </p:blipFill>
        <p:spPr>
          <a:xfrm>
            <a:off x="236800" y="1329775"/>
            <a:ext cx="8395350" cy="30551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Shape 318"/>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Retail</a:t>
            </a:r>
          </a:p>
        </p:txBody>
      </p:sp>
      <p:sp>
        <p:nvSpPr>
          <p:cNvPr id="319" name="Shape 319"/>
          <p:cNvSpPr txBox="1"/>
          <p:nvPr>
            <p:ph idx="1" type="body"/>
          </p:nvPr>
        </p:nvSpPr>
        <p:spPr>
          <a:xfrm>
            <a:off x="311700" y="1171600"/>
            <a:ext cx="8520600" cy="3397200"/>
          </a:xfrm>
          <a:prstGeom prst="rect">
            <a:avLst/>
          </a:prstGeom>
        </p:spPr>
        <p:txBody>
          <a:bodyPr anchorCtr="0" anchor="t" bIns="91425" lIns="91425" rIns="91425" wrap="square" tIns="91425">
            <a:noAutofit/>
          </a:bodyPr>
          <a:lstStyle/>
          <a:p>
            <a:pPr lvl="0" rtl="0">
              <a:spcBef>
                <a:spcPts val="0"/>
              </a:spcBef>
              <a:buNone/>
            </a:pPr>
            <a:r>
              <a:rPr lang="en"/>
              <a:t>Cause for concern - This sector has struggled recently due to margins issues and costs of maintaining brick and mortars. Online companies such as Amazon do not look to be fading so value creation can only be created through a differentiated business model or best in class.</a:t>
            </a:r>
          </a:p>
          <a:p>
            <a:pPr lvl="0" rtl="0">
              <a:spcBef>
                <a:spcPts val="0"/>
              </a:spcBef>
              <a:buNone/>
            </a:pPr>
            <a:r>
              <a:t/>
            </a:r>
            <a:endParaRPr/>
          </a:p>
        </p:txBody>
      </p:sp>
      <p:pic>
        <p:nvPicPr>
          <p:cNvPr id="320" name="Shape 320"/>
          <p:cNvPicPr preferRelativeResize="0"/>
          <p:nvPr/>
        </p:nvPicPr>
        <p:blipFill>
          <a:blip r:embed="rId3">
            <a:alphaModFix/>
          </a:blip>
          <a:stretch>
            <a:fillRect/>
          </a:stretch>
        </p:blipFill>
        <p:spPr>
          <a:xfrm>
            <a:off x="166150" y="2620225"/>
            <a:ext cx="4877350" cy="2272624"/>
          </a:xfrm>
          <a:prstGeom prst="rect">
            <a:avLst/>
          </a:prstGeom>
          <a:noFill/>
          <a:ln>
            <a:noFill/>
          </a:ln>
        </p:spPr>
      </p:pic>
      <p:pic>
        <p:nvPicPr>
          <p:cNvPr id="321" name="Shape 321"/>
          <p:cNvPicPr preferRelativeResize="0"/>
          <p:nvPr/>
        </p:nvPicPr>
        <p:blipFill>
          <a:blip r:embed="rId4">
            <a:alphaModFix/>
          </a:blip>
          <a:stretch>
            <a:fillRect/>
          </a:stretch>
        </p:blipFill>
        <p:spPr>
          <a:xfrm>
            <a:off x="5079999" y="2507674"/>
            <a:ext cx="4063998" cy="2385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ph type="ctrTitle"/>
          </p:nvPr>
        </p:nvSpPr>
        <p:spPr>
          <a:xfrm>
            <a:off x="298800" y="244525"/>
            <a:ext cx="8118600" cy="887400"/>
          </a:xfrm>
          <a:prstGeom prst="rect">
            <a:avLst/>
          </a:prstGeom>
        </p:spPr>
        <p:txBody>
          <a:bodyPr anchorCtr="0" anchor="b" bIns="91425" lIns="91425" rIns="91425" wrap="square" tIns="91425">
            <a:noAutofit/>
          </a:bodyPr>
          <a:lstStyle/>
          <a:p>
            <a:pPr lvl="0">
              <a:spcBef>
                <a:spcPts val="0"/>
              </a:spcBef>
              <a:buNone/>
            </a:pPr>
            <a:r>
              <a:rPr lang="en"/>
              <a:t>Sectors</a:t>
            </a:r>
          </a:p>
        </p:txBody>
      </p:sp>
      <p:pic>
        <p:nvPicPr>
          <p:cNvPr id="327" name="Shape 327"/>
          <p:cNvPicPr preferRelativeResize="0"/>
          <p:nvPr/>
        </p:nvPicPr>
        <p:blipFill rotWithShape="1">
          <a:blip r:embed="rId3">
            <a:alphaModFix/>
          </a:blip>
          <a:srcRect b="0" l="0" r="0" t="0"/>
          <a:stretch/>
        </p:blipFill>
        <p:spPr>
          <a:xfrm>
            <a:off x="63300" y="1131925"/>
            <a:ext cx="4188000" cy="3659400"/>
          </a:xfrm>
          <a:prstGeom prst="rect">
            <a:avLst/>
          </a:prstGeom>
          <a:noFill/>
          <a:ln>
            <a:noFill/>
          </a:ln>
        </p:spPr>
      </p:pic>
      <p:pic>
        <p:nvPicPr>
          <p:cNvPr id="328" name="Shape 328"/>
          <p:cNvPicPr preferRelativeResize="0"/>
          <p:nvPr/>
        </p:nvPicPr>
        <p:blipFill rotWithShape="1">
          <a:blip r:embed="rId4">
            <a:alphaModFix/>
          </a:blip>
          <a:srcRect b="0" l="0" r="0" t="0"/>
          <a:stretch/>
        </p:blipFill>
        <p:spPr>
          <a:xfrm>
            <a:off x="4598725" y="1131925"/>
            <a:ext cx="4308000" cy="3659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Sector Performance Summary </a:t>
            </a:r>
          </a:p>
        </p:txBody>
      </p:sp>
      <p:pic>
        <p:nvPicPr>
          <p:cNvPr id="334" name="Shape 334"/>
          <p:cNvPicPr preferRelativeResize="0"/>
          <p:nvPr/>
        </p:nvPicPr>
        <p:blipFill>
          <a:blip r:embed="rId3">
            <a:alphaModFix/>
          </a:blip>
          <a:stretch>
            <a:fillRect/>
          </a:stretch>
        </p:blipFill>
        <p:spPr>
          <a:xfrm>
            <a:off x="1167499" y="1103675"/>
            <a:ext cx="5873200" cy="3780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204975" y="1465450"/>
            <a:ext cx="8520600" cy="2212599"/>
          </a:xfrm>
          <a:prstGeom prst="rect">
            <a:avLst/>
          </a:prstGeom>
          <a:noFill/>
          <a:ln>
            <a:noFill/>
          </a:ln>
        </p:spPr>
      </p:pic>
      <p:sp>
        <p:nvSpPr>
          <p:cNvPr id="123" name="Shape 123"/>
          <p:cNvSpPr txBox="1"/>
          <p:nvPr>
            <p:ph type="title"/>
          </p:nvPr>
        </p:nvSpPr>
        <p:spPr>
          <a:xfrm>
            <a:off x="249325" y="462850"/>
            <a:ext cx="8520600" cy="613200"/>
          </a:xfrm>
          <a:prstGeom prst="rect">
            <a:avLst/>
          </a:prstGeom>
        </p:spPr>
        <p:txBody>
          <a:bodyPr anchorCtr="0" anchor="t" bIns="91425" lIns="91425" rIns="91425" wrap="square" tIns="91425">
            <a:noAutofit/>
          </a:bodyPr>
          <a:lstStyle/>
          <a:p>
            <a:pPr lvl="0" rtl="0">
              <a:spcBef>
                <a:spcPts val="0"/>
              </a:spcBef>
              <a:buNone/>
            </a:pPr>
            <a:r>
              <a:rPr lang="en"/>
              <a:t>Housing Starts</a:t>
            </a:r>
          </a:p>
          <a:p>
            <a:pPr lvl="0" rtl="0">
              <a:spcBef>
                <a:spcPts val="0"/>
              </a:spcBef>
              <a:buNone/>
            </a:pPr>
            <a:r>
              <a:t/>
            </a:r>
            <a:endParaRPr/>
          </a:p>
          <a:p>
            <a:pPr lvl="0" rt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Domestic Economic Outlook</a:t>
            </a:r>
          </a:p>
        </p:txBody>
      </p:sp>
      <p:sp>
        <p:nvSpPr>
          <p:cNvPr id="129" name="Shape 129"/>
          <p:cNvSpPr txBox="1"/>
          <p:nvPr/>
        </p:nvSpPr>
        <p:spPr>
          <a:xfrm>
            <a:off x="1276950" y="2580675"/>
            <a:ext cx="919800" cy="2412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pic>
        <p:nvPicPr>
          <p:cNvPr id="130" name="Shape 130"/>
          <p:cNvPicPr preferRelativeResize="0"/>
          <p:nvPr/>
        </p:nvPicPr>
        <p:blipFill>
          <a:blip r:embed="rId3">
            <a:alphaModFix/>
          </a:blip>
          <a:stretch>
            <a:fillRect/>
          </a:stretch>
        </p:blipFill>
        <p:spPr>
          <a:xfrm>
            <a:off x="98825" y="1211800"/>
            <a:ext cx="5088126" cy="613200"/>
          </a:xfrm>
          <a:prstGeom prst="rect">
            <a:avLst/>
          </a:prstGeom>
          <a:noFill/>
          <a:ln>
            <a:noFill/>
          </a:ln>
        </p:spPr>
      </p:pic>
      <p:pic>
        <p:nvPicPr>
          <p:cNvPr id="131" name="Shape 131"/>
          <p:cNvPicPr preferRelativeResize="0"/>
          <p:nvPr/>
        </p:nvPicPr>
        <p:blipFill>
          <a:blip r:embed="rId4">
            <a:alphaModFix/>
          </a:blip>
          <a:stretch>
            <a:fillRect/>
          </a:stretch>
        </p:blipFill>
        <p:spPr>
          <a:xfrm>
            <a:off x="98825" y="2236975"/>
            <a:ext cx="4392975" cy="2477625"/>
          </a:xfrm>
          <a:prstGeom prst="rect">
            <a:avLst/>
          </a:prstGeom>
          <a:noFill/>
          <a:ln>
            <a:noFill/>
          </a:ln>
        </p:spPr>
      </p:pic>
      <p:pic>
        <p:nvPicPr>
          <p:cNvPr id="132" name="Shape 132"/>
          <p:cNvPicPr preferRelativeResize="0"/>
          <p:nvPr/>
        </p:nvPicPr>
        <p:blipFill>
          <a:blip r:embed="rId5">
            <a:alphaModFix/>
          </a:blip>
          <a:stretch>
            <a:fillRect/>
          </a:stretch>
        </p:blipFill>
        <p:spPr>
          <a:xfrm>
            <a:off x="5263212" y="183824"/>
            <a:ext cx="3559427" cy="1928375"/>
          </a:xfrm>
          <a:prstGeom prst="rect">
            <a:avLst/>
          </a:prstGeom>
          <a:noFill/>
          <a:ln>
            <a:noFill/>
          </a:ln>
        </p:spPr>
      </p:pic>
      <p:pic>
        <p:nvPicPr>
          <p:cNvPr id="133" name="Shape 133"/>
          <p:cNvPicPr preferRelativeResize="0"/>
          <p:nvPr/>
        </p:nvPicPr>
        <p:blipFill>
          <a:blip r:embed="rId6">
            <a:alphaModFix/>
          </a:blip>
          <a:stretch>
            <a:fillRect/>
          </a:stretch>
        </p:blipFill>
        <p:spPr>
          <a:xfrm>
            <a:off x="5016550" y="2236975"/>
            <a:ext cx="4052749" cy="2477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Global Economic Outlook</a:t>
            </a:r>
          </a:p>
        </p:txBody>
      </p:sp>
      <p:sp>
        <p:nvSpPr>
          <p:cNvPr id="139" name="Shape 139"/>
          <p:cNvSpPr txBox="1"/>
          <p:nvPr>
            <p:ph idx="1" type="body"/>
          </p:nvPr>
        </p:nvSpPr>
        <p:spPr>
          <a:xfrm>
            <a:off x="311700" y="1171600"/>
            <a:ext cx="8520600" cy="3397200"/>
          </a:xfrm>
          <a:prstGeom prst="rect">
            <a:avLst/>
          </a:prstGeom>
        </p:spPr>
        <p:txBody>
          <a:bodyPr anchorCtr="0" anchor="t" bIns="91425" lIns="91425" rIns="91425" wrap="square" tIns="91425">
            <a:noAutofit/>
          </a:bodyPr>
          <a:lstStyle/>
          <a:p>
            <a:pPr lvl="0">
              <a:spcBef>
                <a:spcPts val="0"/>
              </a:spcBef>
              <a:buNone/>
            </a:pPr>
            <a:r>
              <a:rPr lang="en"/>
              <a:t>U.K</a:t>
            </a:r>
          </a:p>
        </p:txBody>
      </p:sp>
      <p:pic>
        <p:nvPicPr>
          <p:cNvPr id="140" name="Shape 140"/>
          <p:cNvPicPr preferRelativeResize="0"/>
          <p:nvPr/>
        </p:nvPicPr>
        <p:blipFill>
          <a:blip r:embed="rId3">
            <a:alphaModFix/>
          </a:blip>
          <a:stretch>
            <a:fillRect/>
          </a:stretch>
        </p:blipFill>
        <p:spPr>
          <a:xfrm>
            <a:off x="4391299" y="1598625"/>
            <a:ext cx="4396200" cy="1717400"/>
          </a:xfrm>
          <a:prstGeom prst="rect">
            <a:avLst/>
          </a:prstGeom>
          <a:noFill/>
          <a:ln>
            <a:noFill/>
          </a:ln>
        </p:spPr>
      </p:pic>
      <p:sp>
        <p:nvSpPr>
          <p:cNvPr id="141" name="Shape 141"/>
          <p:cNvSpPr txBox="1"/>
          <p:nvPr/>
        </p:nvSpPr>
        <p:spPr>
          <a:xfrm>
            <a:off x="4170950" y="1171600"/>
            <a:ext cx="3930300" cy="546300"/>
          </a:xfrm>
          <a:prstGeom prst="rect">
            <a:avLst/>
          </a:prstGeom>
          <a:noFill/>
          <a:ln>
            <a:noFill/>
          </a:ln>
        </p:spPr>
        <p:txBody>
          <a:bodyPr anchorCtr="0" anchor="t" bIns="91425" lIns="91425" rIns="91425" wrap="square" tIns="91425">
            <a:noAutofit/>
          </a:bodyPr>
          <a:lstStyle/>
          <a:p>
            <a:pPr lvl="0">
              <a:spcBef>
                <a:spcPts val="0"/>
              </a:spcBef>
              <a:buNone/>
            </a:pPr>
            <a:r>
              <a:rPr lang="en"/>
              <a:t>Euro-Zone</a:t>
            </a:r>
          </a:p>
        </p:txBody>
      </p:sp>
      <p:pic>
        <p:nvPicPr>
          <p:cNvPr id="142" name="Shape 142"/>
          <p:cNvPicPr preferRelativeResize="0"/>
          <p:nvPr/>
        </p:nvPicPr>
        <p:blipFill>
          <a:blip r:embed="rId4">
            <a:alphaModFix/>
          </a:blip>
          <a:stretch>
            <a:fillRect/>
          </a:stretch>
        </p:blipFill>
        <p:spPr>
          <a:xfrm>
            <a:off x="91300" y="1559650"/>
            <a:ext cx="4017250" cy="1800274"/>
          </a:xfrm>
          <a:prstGeom prst="rect">
            <a:avLst/>
          </a:prstGeom>
          <a:noFill/>
          <a:ln>
            <a:noFill/>
          </a:ln>
        </p:spPr>
      </p:pic>
      <p:sp>
        <p:nvSpPr>
          <p:cNvPr id="143" name="Shape 143"/>
          <p:cNvSpPr txBox="1"/>
          <p:nvPr/>
        </p:nvSpPr>
        <p:spPr>
          <a:xfrm>
            <a:off x="249550" y="3440150"/>
            <a:ext cx="3975000" cy="1240800"/>
          </a:xfrm>
          <a:prstGeom prst="rect">
            <a:avLst/>
          </a:prstGeom>
          <a:noFill/>
          <a:ln>
            <a:noFill/>
          </a:ln>
        </p:spPr>
        <p:txBody>
          <a:bodyPr anchorCtr="0" anchor="t" bIns="91425" lIns="91425" rIns="91425" wrap="square" tIns="91425">
            <a:noAutofit/>
          </a:bodyPr>
          <a:lstStyle/>
          <a:p>
            <a:pPr lvl="0">
              <a:spcBef>
                <a:spcPts val="0"/>
              </a:spcBef>
              <a:buNone/>
            </a:pPr>
            <a:r>
              <a:rPr b="1" lang="en" sz="1200"/>
              <a:t>Moody’s downgrades from Aa1 to Aa2</a:t>
            </a:r>
          </a:p>
          <a:p>
            <a:pPr indent="-304800" lvl="0" marL="457200" rtl="0">
              <a:spcBef>
                <a:spcPts val="0"/>
              </a:spcBef>
              <a:buSzPct val="100000"/>
              <a:buChar char="-"/>
            </a:pPr>
            <a:r>
              <a:rPr lang="en" sz="1200"/>
              <a:t>Weakened prospect for public finances</a:t>
            </a:r>
          </a:p>
          <a:p>
            <a:pPr indent="-304800" lvl="0" marL="457200" rtl="0">
              <a:spcBef>
                <a:spcPts val="0"/>
              </a:spcBef>
              <a:buSzPct val="100000"/>
              <a:buChar char="-"/>
            </a:pPr>
            <a:r>
              <a:rPr lang="en" sz="1200"/>
              <a:t>Brexit-linked economic slowdown ahead</a:t>
            </a:r>
          </a:p>
          <a:p>
            <a:pPr indent="-304800" lvl="0" marL="457200">
              <a:spcBef>
                <a:spcPts val="0"/>
              </a:spcBef>
              <a:buSzPct val="100000"/>
              <a:buChar char="-"/>
            </a:pPr>
            <a:r>
              <a:rPr lang="en" sz="1200"/>
              <a:t>Pound’s sharp depreciation after the Brexit vote last year has accelerated inflation</a:t>
            </a:r>
          </a:p>
        </p:txBody>
      </p:sp>
      <p:sp>
        <p:nvSpPr>
          <p:cNvPr id="144" name="Shape 144"/>
          <p:cNvSpPr txBox="1"/>
          <p:nvPr/>
        </p:nvSpPr>
        <p:spPr>
          <a:xfrm>
            <a:off x="4436050" y="3349900"/>
            <a:ext cx="4396200" cy="1485600"/>
          </a:xfrm>
          <a:prstGeom prst="rect">
            <a:avLst/>
          </a:prstGeom>
          <a:noFill/>
          <a:ln>
            <a:noFill/>
          </a:ln>
        </p:spPr>
        <p:txBody>
          <a:bodyPr anchorCtr="0" anchor="t" bIns="91425" lIns="91425" rIns="91425" wrap="square" tIns="91425">
            <a:noAutofit/>
          </a:bodyPr>
          <a:lstStyle/>
          <a:p>
            <a:pPr lvl="0">
              <a:spcBef>
                <a:spcPts val="0"/>
              </a:spcBef>
              <a:buNone/>
            </a:pPr>
            <a:r>
              <a:rPr b="1" lang="en" sz="1200"/>
              <a:t>Germany: Merkel Wins but Loses Ground</a:t>
            </a:r>
          </a:p>
          <a:p>
            <a:pPr indent="-304800" lvl="0" marL="457200" rtl="0">
              <a:spcBef>
                <a:spcPts val="0"/>
              </a:spcBef>
              <a:buSzPct val="100000"/>
              <a:buChar char="-"/>
            </a:pPr>
            <a:r>
              <a:rPr lang="en" sz="1200"/>
              <a:t>Weaker than expected victory </a:t>
            </a:r>
          </a:p>
          <a:p>
            <a:pPr indent="-304800" lvl="0" marL="457200" rtl="0">
              <a:spcBef>
                <a:spcPts val="0"/>
              </a:spcBef>
              <a:buSzPct val="100000"/>
              <a:buChar char="-"/>
            </a:pPr>
            <a:r>
              <a:rPr lang="en" sz="1200"/>
              <a:t>Anti-Immigration (AFD) party won 12% of the vote</a:t>
            </a:r>
          </a:p>
          <a:p>
            <a:pPr indent="-304800" lvl="0" marL="457200">
              <a:spcBef>
                <a:spcPts val="0"/>
              </a:spcBef>
              <a:buSzPct val="100000"/>
              <a:buChar char="-"/>
            </a:pPr>
            <a:r>
              <a:rPr lang="en" sz="1200"/>
              <a:t>Euro slides, Dollar rises after election results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613200"/>
          </a:xfrm>
          <a:prstGeom prst="rect">
            <a:avLst/>
          </a:prstGeom>
        </p:spPr>
        <p:txBody>
          <a:bodyPr anchorCtr="0" anchor="t" bIns="91425" lIns="91425" rIns="91425" wrap="square" tIns="91425">
            <a:noAutofit/>
          </a:bodyPr>
          <a:lstStyle/>
          <a:p>
            <a:pPr lvl="0">
              <a:spcBef>
                <a:spcPts val="0"/>
              </a:spcBef>
              <a:buNone/>
            </a:pPr>
            <a:r>
              <a:rPr lang="en"/>
              <a:t>Global Economic Outlook</a:t>
            </a:r>
          </a:p>
        </p:txBody>
      </p:sp>
      <p:sp>
        <p:nvSpPr>
          <p:cNvPr id="150" name="Shape 150"/>
          <p:cNvSpPr txBox="1"/>
          <p:nvPr>
            <p:ph idx="1" type="body"/>
          </p:nvPr>
        </p:nvSpPr>
        <p:spPr>
          <a:xfrm>
            <a:off x="169325" y="1171600"/>
            <a:ext cx="8751900" cy="441600"/>
          </a:xfrm>
          <a:prstGeom prst="rect">
            <a:avLst/>
          </a:prstGeom>
        </p:spPr>
        <p:txBody>
          <a:bodyPr anchorCtr="0" anchor="t" bIns="91425" lIns="91425" rIns="91425" wrap="square" tIns="91425">
            <a:noAutofit/>
          </a:bodyPr>
          <a:lstStyle/>
          <a:p>
            <a:pPr lvl="0">
              <a:spcBef>
                <a:spcPts val="0"/>
              </a:spcBef>
              <a:buNone/>
            </a:pPr>
            <a:r>
              <a:rPr lang="en"/>
              <a:t> Japan                                                             China</a:t>
            </a:r>
          </a:p>
        </p:txBody>
      </p:sp>
      <p:pic>
        <p:nvPicPr>
          <p:cNvPr id="151" name="Shape 151"/>
          <p:cNvPicPr preferRelativeResize="0"/>
          <p:nvPr/>
        </p:nvPicPr>
        <p:blipFill>
          <a:blip r:embed="rId3">
            <a:alphaModFix/>
          </a:blip>
          <a:stretch>
            <a:fillRect/>
          </a:stretch>
        </p:blipFill>
        <p:spPr>
          <a:xfrm>
            <a:off x="311700" y="1674000"/>
            <a:ext cx="3850324" cy="1587200"/>
          </a:xfrm>
          <a:prstGeom prst="rect">
            <a:avLst/>
          </a:prstGeom>
          <a:noFill/>
          <a:ln>
            <a:noFill/>
          </a:ln>
        </p:spPr>
      </p:pic>
      <p:pic>
        <p:nvPicPr>
          <p:cNvPr id="152" name="Shape 152"/>
          <p:cNvPicPr preferRelativeResize="0"/>
          <p:nvPr/>
        </p:nvPicPr>
        <p:blipFill>
          <a:blip r:embed="rId4">
            <a:alphaModFix/>
          </a:blip>
          <a:stretch>
            <a:fillRect/>
          </a:stretch>
        </p:blipFill>
        <p:spPr>
          <a:xfrm>
            <a:off x="4295724" y="1674000"/>
            <a:ext cx="4536575" cy="1526400"/>
          </a:xfrm>
          <a:prstGeom prst="rect">
            <a:avLst/>
          </a:prstGeom>
          <a:noFill/>
          <a:ln>
            <a:noFill/>
          </a:ln>
        </p:spPr>
      </p:pic>
      <p:sp>
        <p:nvSpPr>
          <p:cNvPr id="153" name="Shape 153"/>
          <p:cNvSpPr txBox="1"/>
          <p:nvPr/>
        </p:nvSpPr>
        <p:spPr>
          <a:xfrm>
            <a:off x="4589825" y="3306450"/>
            <a:ext cx="4242600" cy="15873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154" name="Shape 154"/>
          <p:cNvSpPr txBox="1"/>
          <p:nvPr/>
        </p:nvSpPr>
        <p:spPr>
          <a:xfrm>
            <a:off x="436700" y="3333200"/>
            <a:ext cx="3725400" cy="15873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155" name="Shape 155"/>
          <p:cNvSpPr txBox="1"/>
          <p:nvPr/>
        </p:nvSpPr>
        <p:spPr>
          <a:xfrm>
            <a:off x="4420500" y="3386675"/>
            <a:ext cx="4456200" cy="1203300"/>
          </a:xfrm>
          <a:prstGeom prst="rect">
            <a:avLst/>
          </a:prstGeom>
          <a:noFill/>
          <a:ln>
            <a:noFill/>
          </a:ln>
        </p:spPr>
        <p:txBody>
          <a:bodyPr anchorCtr="0" anchor="t" bIns="91425" lIns="91425" rIns="91425" wrap="square" tIns="91425">
            <a:noAutofit/>
          </a:bodyPr>
          <a:lstStyle/>
          <a:p>
            <a:pPr lvl="0" rtl="0">
              <a:spcBef>
                <a:spcPts val="0"/>
              </a:spcBef>
              <a:buNone/>
            </a:pPr>
            <a:r>
              <a:rPr b="1" lang="en" sz="1200"/>
              <a:t>S&amp;P cut its rating from AA- to A+</a:t>
            </a:r>
          </a:p>
          <a:p>
            <a:pPr indent="-304800" lvl="0" marL="457200" rtl="0">
              <a:spcBef>
                <a:spcPts val="0"/>
              </a:spcBef>
              <a:buSzPct val="100000"/>
              <a:buChar char="-"/>
            </a:pPr>
            <a:r>
              <a:rPr lang="en" sz="1200"/>
              <a:t>Citing increased financial risks</a:t>
            </a:r>
          </a:p>
          <a:p>
            <a:pPr lvl="0" rtl="0">
              <a:spcBef>
                <a:spcPts val="0"/>
              </a:spcBef>
              <a:buNone/>
            </a:pPr>
            <a:r>
              <a:rPr b="1" lang="en" sz="1200"/>
              <a:t>No Chinese Stocks (No transparency)</a:t>
            </a:r>
          </a:p>
          <a:p>
            <a:pPr indent="-304800" lvl="0" marL="457200" rtl="0">
              <a:spcBef>
                <a:spcPts val="0"/>
              </a:spcBef>
              <a:buSzPct val="100000"/>
              <a:buChar char="-"/>
            </a:pPr>
            <a:r>
              <a:rPr lang="en" sz="1200"/>
              <a:t>Issue: Government interference in businesses</a:t>
            </a:r>
          </a:p>
          <a:p>
            <a:pPr lvl="0">
              <a:spcBef>
                <a:spcPts val="0"/>
              </a:spcBef>
              <a:buNone/>
            </a:pPr>
            <a:r>
              <a:rPr b="1" lang="en" sz="1200"/>
              <a:t>Catalyst: Diversifying into Chinese markets</a:t>
            </a:r>
          </a:p>
        </p:txBody>
      </p:sp>
      <p:sp>
        <p:nvSpPr>
          <p:cNvPr id="156" name="Shape 156"/>
          <p:cNvSpPr txBox="1"/>
          <p:nvPr/>
        </p:nvSpPr>
        <p:spPr>
          <a:xfrm>
            <a:off x="169325" y="3386675"/>
            <a:ext cx="4188900" cy="1390200"/>
          </a:xfrm>
          <a:prstGeom prst="rect">
            <a:avLst/>
          </a:prstGeom>
          <a:noFill/>
          <a:ln>
            <a:noFill/>
          </a:ln>
        </p:spPr>
        <p:txBody>
          <a:bodyPr anchorCtr="0" anchor="t" bIns="91425" lIns="91425" rIns="91425" wrap="square" tIns="91425">
            <a:noAutofit/>
          </a:bodyPr>
          <a:lstStyle/>
          <a:p>
            <a:pPr lvl="0">
              <a:spcBef>
                <a:spcPts val="0"/>
              </a:spcBef>
              <a:buNone/>
            </a:pPr>
            <a:r>
              <a:rPr b="1" lang="en" sz="1200"/>
              <a:t>Prime Minister (Shinzo Abe) Snap Election Oct. 22</a:t>
            </a:r>
          </a:p>
          <a:p>
            <a:pPr indent="-304800" lvl="0" marL="457200" rtl="0">
              <a:spcBef>
                <a:spcPts val="0"/>
              </a:spcBef>
              <a:buSzPct val="100000"/>
              <a:buChar char="-"/>
            </a:pPr>
            <a:r>
              <a:rPr lang="en" sz="1200"/>
              <a:t>Economic growth in 2nd Quarter surprisingly strong</a:t>
            </a:r>
          </a:p>
          <a:p>
            <a:pPr indent="-304800" lvl="0" marL="457200" rtl="0">
              <a:spcBef>
                <a:spcPts val="0"/>
              </a:spcBef>
              <a:buSzPct val="100000"/>
              <a:buChar char="-"/>
            </a:pPr>
            <a:r>
              <a:rPr lang="en" sz="1200"/>
              <a:t>Popularity plunged to around 30% after scandals</a:t>
            </a:r>
          </a:p>
          <a:p>
            <a:pPr lvl="0">
              <a:spcBef>
                <a:spcPts val="0"/>
              </a:spcBef>
              <a:buNone/>
            </a:pPr>
            <a:r>
              <a:rPr b="1" lang="en" sz="1200"/>
              <a:t>Ordered a New </a:t>
            </a:r>
            <a:r>
              <a:rPr b="1" lang="en" sz="1100">
                <a:highlight>
                  <a:srgbClr val="FFFFFF"/>
                </a:highlight>
              </a:rPr>
              <a:t>¥2 Trillion Economic Package by the End of the Year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ctrTitle"/>
          </p:nvPr>
        </p:nvSpPr>
        <p:spPr>
          <a:xfrm>
            <a:off x="468125" y="226700"/>
            <a:ext cx="8118600" cy="726900"/>
          </a:xfrm>
          <a:prstGeom prst="rect">
            <a:avLst/>
          </a:prstGeom>
        </p:spPr>
        <p:txBody>
          <a:bodyPr anchorCtr="0" anchor="b" bIns="91425" lIns="91425" rIns="91425" wrap="square" tIns="91425">
            <a:noAutofit/>
          </a:bodyPr>
          <a:lstStyle/>
          <a:p>
            <a:pPr lvl="0">
              <a:spcBef>
                <a:spcPts val="0"/>
              </a:spcBef>
              <a:buNone/>
            </a:pPr>
            <a:r>
              <a:rPr lang="en"/>
              <a:t>U.S. Equity Market</a:t>
            </a:r>
          </a:p>
        </p:txBody>
      </p:sp>
      <p:pic>
        <p:nvPicPr>
          <p:cNvPr id="162" name="Shape 162"/>
          <p:cNvPicPr preferRelativeResize="0"/>
          <p:nvPr/>
        </p:nvPicPr>
        <p:blipFill>
          <a:blip r:embed="rId3">
            <a:alphaModFix/>
          </a:blip>
          <a:stretch>
            <a:fillRect/>
          </a:stretch>
        </p:blipFill>
        <p:spPr>
          <a:xfrm>
            <a:off x="223700" y="953600"/>
            <a:ext cx="8207325" cy="3457225"/>
          </a:xfrm>
          <a:prstGeom prst="rect">
            <a:avLst/>
          </a:prstGeom>
          <a:noFill/>
          <a:ln>
            <a:noFill/>
          </a:ln>
        </p:spPr>
      </p:pic>
      <p:sp>
        <p:nvSpPr>
          <p:cNvPr id="163" name="Shape 163"/>
          <p:cNvSpPr txBox="1"/>
          <p:nvPr/>
        </p:nvSpPr>
        <p:spPr>
          <a:xfrm>
            <a:off x="2796275" y="2798450"/>
            <a:ext cx="3462300" cy="3000000"/>
          </a:xfrm>
          <a:prstGeom prst="rect">
            <a:avLst/>
          </a:prstGeom>
          <a:noFill/>
          <a:ln>
            <a:noFill/>
          </a:ln>
        </p:spPr>
        <p:txBody>
          <a:bodyPr anchorCtr="0" anchor="ctr" bIns="91425" lIns="91425" rIns="91425" wrap="square" tIns="91425">
            <a:noAutofit/>
          </a:bodyPr>
          <a:lstStyle/>
          <a:p>
            <a:pPr lvl="0" rtl="0">
              <a:spcBef>
                <a:spcPts val="0"/>
              </a:spcBef>
              <a:buNone/>
            </a:pPr>
            <a:r>
              <a:rPr lang="en" u="sng">
                <a:solidFill>
                  <a:schemeClr val="accent1"/>
                </a:solidFill>
              </a:rPr>
              <a:t>6-month returns</a:t>
            </a:r>
          </a:p>
          <a:p>
            <a:pPr lvl="0" rtl="0">
              <a:spcBef>
                <a:spcPts val="0"/>
              </a:spcBef>
              <a:buNone/>
            </a:pPr>
            <a:r>
              <a:rPr lang="en" u="sng">
                <a:solidFill>
                  <a:schemeClr val="accent1"/>
                </a:solidFill>
              </a:rPr>
              <a:t>	</a:t>
            </a:r>
            <a:r>
              <a:rPr lang="en">
                <a:solidFill>
                  <a:schemeClr val="accent1"/>
                </a:solidFill>
              </a:rPr>
              <a:t>DJIA (INDU):              8.75%</a:t>
            </a:r>
          </a:p>
          <a:p>
            <a:pPr lvl="0" rtl="0">
              <a:spcBef>
                <a:spcPts val="0"/>
              </a:spcBef>
              <a:buNone/>
            </a:pPr>
            <a:r>
              <a:rPr lang="en">
                <a:solidFill>
                  <a:schemeClr val="accent1"/>
                </a:solidFill>
              </a:rPr>
              <a:t>	S&amp;P 500 (SPX):         6.86%        </a:t>
            </a:r>
          </a:p>
          <a:p>
            <a:pPr lvl="0" rtl="0">
              <a:spcBef>
                <a:spcPts val="0"/>
              </a:spcBef>
              <a:buNone/>
            </a:pPr>
            <a:r>
              <a:rPr lang="en">
                <a:solidFill>
                  <a:schemeClr val="accent1"/>
                </a:solidFill>
              </a:rPr>
              <a:t>	NASDAQ (CCMP):    10.74%      </a:t>
            </a:r>
          </a:p>
          <a:p>
            <a:pPr lvl="0" rtl="0">
              <a:spcBef>
                <a:spcPts val="0"/>
              </a:spcBef>
              <a:buNone/>
            </a:pPr>
            <a:r>
              <a:rPr lang="en">
                <a:solidFill>
                  <a:schemeClr val="accent1"/>
                </a:solidFill>
              </a:rPr>
              <a:t>	Russell 2000 (RTY):   6.89%</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ctrTitle"/>
          </p:nvPr>
        </p:nvSpPr>
        <p:spPr>
          <a:xfrm>
            <a:off x="209675" y="306900"/>
            <a:ext cx="8118600" cy="851700"/>
          </a:xfrm>
          <a:prstGeom prst="rect">
            <a:avLst/>
          </a:prstGeom>
        </p:spPr>
        <p:txBody>
          <a:bodyPr anchorCtr="0" anchor="b" bIns="91425" lIns="91425" rIns="91425" wrap="square" tIns="91425">
            <a:noAutofit/>
          </a:bodyPr>
          <a:lstStyle/>
          <a:p>
            <a:pPr lvl="0">
              <a:spcBef>
                <a:spcPts val="0"/>
              </a:spcBef>
              <a:buNone/>
            </a:pPr>
            <a:r>
              <a:rPr lang="en"/>
              <a:t>Volatility Index (VIX)</a:t>
            </a:r>
          </a:p>
        </p:txBody>
      </p:sp>
      <p:pic>
        <p:nvPicPr>
          <p:cNvPr id="169" name="Shape 169"/>
          <p:cNvPicPr preferRelativeResize="0"/>
          <p:nvPr/>
        </p:nvPicPr>
        <p:blipFill>
          <a:blip r:embed="rId3">
            <a:alphaModFix/>
          </a:blip>
          <a:stretch>
            <a:fillRect/>
          </a:stretch>
        </p:blipFill>
        <p:spPr>
          <a:xfrm>
            <a:off x="397225" y="1266450"/>
            <a:ext cx="7931051" cy="36800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